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56" r:id="rId3"/>
    <p:sldId id="266" r:id="rId4"/>
    <p:sldId id="265" r:id="rId5"/>
    <p:sldId id="263" r:id="rId6"/>
    <p:sldId id="264" r:id="rId7"/>
    <p:sldId id="270"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94660"/>
  </p:normalViewPr>
  <p:slideViewPr>
    <p:cSldViewPr snapToGrid="0">
      <p:cViewPr varScale="1">
        <p:scale>
          <a:sx n="117" d="100"/>
          <a:sy n="117"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83BE6-3E8E-48C7-A8F9-A3395D5AC195}" type="datetimeFigureOut">
              <a:rPr lang="en-US" smtClean="0"/>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637C2-EBA6-4A02-ACB4-8583CD4BDA04}" type="slidenum">
              <a:rPr lang="en-US" smtClean="0"/>
              <a:t>‹#›</a:t>
            </a:fld>
            <a:endParaRPr lang="en-US"/>
          </a:p>
        </p:txBody>
      </p:sp>
    </p:spTree>
    <p:extLst>
      <p:ext uri="{BB962C8B-B14F-4D97-AF65-F5344CB8AC3E}">
        <p14:creationId xmlns:p14="http://schemas.microsoft.com/office/powerpoint/2010/main" val="280151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A438E-C4A1-434D-9968-500DD4BE2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43CB561-5E80-4C3E-9002-31AE5FCD6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B50F072-414C-451F-87A1-8FE0D61354A1}"/>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4412FADA-EB67-4FB2-A314-3BE2FDDC2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F3A349-BBE7-4050-8D15-158B2A1A9D3E}"/>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17683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1966-2ED7-448A-9193-4F266CB7FC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189119C-66E8-47C5-B849-2A472E403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621869-4749-4642-A7C1-16F9245915C2}"/>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0BD76A5F-12BC-44C1-B423-B9928CD4D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66F96E-8B95-42D6-A27F-D1CA9565EB32}"/>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368875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1F2804D-FCDE-466E-BC81-C74C4B8D0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483EB40-EE40-4FD9-825B-DB14151E46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F2DF59-7110-40DD-80CB-9F53BBFD4428}"/>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BB7DE53A-1D6A-4499-9A83-1DAC59C7E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F22F9A-B524-42E8-8B4E-3CE91AAB8190}"/>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12896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3FD88-CED8-4902-B0B4-C2191E4C4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A7A7F1-A71A-402D-9C21-A0C2FD5A79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8525EC-8873-4999-8F9D-8C17D5A9CDC4}"/>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CBA9B6C1-E19D-46FF-B7BC-E24CD882D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BEF056-F883-4A49-926B-F7B9BB616166}"/>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41694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EF8C9-84D3-4062-AB97-ADF1ED6BD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54B2E31-97DC-48B8-B391-BD2CE297E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14813D-B58F-4373-B71F-4C644FA81B3B}"/>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DF4C04E5-5B6A-474A-996A-EC532FC27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D9E454-C14E-49E2-A311-22A7E73BC340}"/>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44756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EA70E-9B8A-4A1F-89D4-C9D8A3CA2B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B82386-3265-4AAA-8D1C-D890BB0629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512FB9D-BEA0-46B7-ADBF-9C9A37E82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5DA59E-718C-406E-AFFC-FCF7A51F25B6}"/>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6" name="Footer Placeholder 5">
            <a:extLst>
              <a:ext uri="{FF2B5EF4-FFF2-40B4-BE49-F238E27FC236}">
                <a16:creationId xmlns:a16="http://schemas.microsoft.com/office/drawing/2014/main" xmlns="" id="{0EE3267F-B532-4607-BD1D-44D9B447C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2020F7-AE3B-4C17-9780-607DF7BB227C}"/>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199033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2F2F5-8FCA-46FB-8078-0D30C7DC45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41298A3-F296-466E-B4A0-1124399AA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CD7234-940B-4EB8-93E2-E8BF3A537A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B5C8ECB-FFE9-40BD-B55B-448400F1C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7118D2-0C96-4E42-86AA-E1B90A1D7C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E443C5-9710-4A62-B47A-9FA3A9B2C104}"/>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8" name="Footer Placeholder 7">
            <a:extLst>
              <a:ext uri="{FF2B5EF4-FFF2-40B4-BE49-F238E27FC236}">
                <a16:creationId xmlns:a16="http://schemas.microsoft.com/office/drawing/2014/main" xmlns="" id="{7495736F-1547-4765-8032-3D4A89EA7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7BCC675-B5DC-4236-B854-2A56D54BFB9A}"/>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131386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D29A5-C537-43E1-AF89-3F0304B0DE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7CB35F-F2EF-43B2-8534-B0D7A20622A9}"/>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4" name="Footer Placeholder 3">
            <a:extLst>
              <a:ext uri="{FF2B5EF4-FFF2-40B4-BE49-F238E27FC236}">
                <a16:creationId xmlns:a16="http://schemas.microsoft.com/office/drawing/2014/main" xmlns="" id="{37A765DF-48ED-4747-9002-E81CEFBFD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229A4E7-7F77-40F9-AF5B-FBB22E887CA2}"/>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382012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98FFDF-A1BA-4AE0-B04D-CF4EE055CAB6}"/>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3" name="Footer Placeholder 2">
            <a:extLst>
              <a:ext uri="{FF2B5EF4-FFF2-40B4-BE49-F238E27FC236}">
                <a16:creationId xmlns:a16="http://schemas.microsoft.com/office/drawing/2014/main" xmlns="" id="{50FD811D-60C6-41B4-B230-147D55E7E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6D20775-D233-4740-9F1E-4D563170D70E}"/>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359296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25176-C6DF-4324-9502-70A43B06E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C0EC69B-E6D9-448B-94CA-D3B64590A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6D20C6-A3CE-4E7F-860D-A2658B7C1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C0C6CD-9A32-49CB-ACD6-55ABD9415F3D}"/>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6" name="Footer Placeholder 5">
            <a:extLst>
              <a:ext uri="{FF2B5EF4-FFF2-40B4-BE49-F238E27FC236}">
                <a16:creationId xmlns:a16="http://schemas.microsoft.com/office/drawing/2014/main" xmlns="" id="{D6825EA5-83C1-4777-B0B7-FC0CA28C3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7D86E9-6A2D-449F-8150-1D1578C5DA30}"/>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337169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4EEBF-4C7D-48E4-B994-9CBF7B64D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E99E693-C66B-4836-8A33-FED2D4E3DA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DFD381E-0DC7-4BBE-84FA-73CB1E453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9F1558-D247-4AC5-ACD7-754A959B75E5}"/>
              </a:ext>
            </a:extLst>
          </p:cNvPr>
          <p:cNvSpPr>
            <a:spLocks noGrp="1"/>
          </p:cNvSpPr>
          <p:nvPr>
            <p:ph type="dt" sz="half" idx="10"/>
          </p:nvPr>
        </p:nvSpPr>
        <p:spPr/>
        <p:txBody>
          <a:bodyPr/>
          <a:lstStyle/>
          <a:p>
            <a:fld id="{6AEDA3AC-5C13-4721-8727-670683E7DAC8}" type="datetimeFigureOut">
              <a:rPr lang="en-US" smtClean="0"/>
              <a:t>5/14/2021</a:t>
            </a:fld>
            <a:endParaRPr lang="en-US"/>
          </a:p>
        </p:txBody>
      </p:sp>
      <p:sp>
        <p:nvSpPr>
          <p:cNvPr id="6" name="Footer Placeholder 5">
            <a:extLst>
              <a:ext uri="{FF2B5EF4-FFF2-40B4-BE49-F238E27FC236}">
                <a16:creationId xmlns:a16="http://schemas.microsoft.com/office/drawing/2014/main" xmlns="" id="{35C886BA-E4E8-452F-A208-45C8A21BF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405080-E00F-4903-8305-526CE1828ED2}"/>
              </a:ext>
            </a:extLst>
          </p:cNvPr>
          <p:cNvSpPr>
            <a:spLocks noGrp="1"/>
          </p:cNvSpPr>
          <p:nvPr>
            <p:ph type="sldNum" sz="quarter" idx="12"/>
          </p:nvPr>
        </p:nvSpPr>
        <p:spPr/>
        <p:txBody>
          <a:bodyPr/>
          <a:lstStyle/>
          <a:p>
            <a:fld id="{748D9842-FDDA-4600-9D3F-D93F8BD46481}" type="slidenum">
              <a:rPr lang="en-US" smtClean="0"/>
              <a:t>‹#›</a:t>
            </a:fld>
            <a:endParaRPr lang="en-US"/>
          </a:p>
        </p:txBody>
      </p:sp>
    </p:spTree>
    <p:extLst>
      <p:ext uri="{BB962C8B-B14F-4D97-AF65-F5344CB8AC3E}">
        <p14:creationId xmlns:p14="http://schemas.microsoft.com/office/powerpoint/2010/main" val="244115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8A3845-1E91-4385-8B51-A03B36FCC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B2052A6-A4DA-4E6F-9011-6CDC7D5F6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3EE620-7644-4661-B22D-6508E498C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DA3AC-5C13-4721-8727-670683E7DAC8}" type="datetimeFigureOut">
              <a:rPr lang="en-US" smtClean="0"/>
              <a:t>5/14/2021</a:t>
            </a:fld>
            <a:endParaRPr lang="en-US"/>
          </a:p>
        </p:txBody>
      </p:sp>
      <p:sp>
        <p:nvSpPr>
          <p:cNvPr id="5" name="Footer Placeholder 4">
            <a:extLst>
              <a:ext uri="{FF2B5EF4-FFF2-40B4-BE49-F238E27FC236}">
                <a16:creationId xmlns:a16="http://schemas.microsoft.com/office/drawing/2014/main" xmlns="" id="{AF9CDC68-E410-42FD-A74B-73AA1FB9A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A5A392-EE59-439A-ADF2-4162D1664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D9842-FDDA-4600-9D3F-D93F8BD46481}" type="slidenum">
              <a:rPr lang="en-US" smtClean="0"/>
              <a:t>‹#›</a:t>
            </a:fld>
            <a:endParaRPr lang="en-US"/>
          </a:p>
        </p:txBody>
      </p:sp>
    </p:spTree>
    <p:extLst>
      <p:ext uri="{BB962C8B-B14F-4D97-AF65-F5344CB8AC3E}">
        <p14:creationId xmlns:p14="http://schemas.microsoft.com/office/powerpoint/2010/main" val="24456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2.jp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jp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hyperlink" Target="http://www.vttc.gov.v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A815C-1BCE-48C2-B807-306C28F4C670}"/>
              </a:ext>
            </a:extLst>
          </p:cNvPr>
          <p:cNvSpPr>
            <a:spLocks noGrp="1"/>
          </p:cNvSpPr>
          <p:nvPr>
            <p:ph type="title"/>
          </p:nvPr>
        </p:nvSpPr>
        <p:spPr/>
        <p:txBody>
          <a:bodyPr/>
          <a:lstStyle/>
          <a:p>
            <a:endParaRPr lang="en-US"/>
          </a:p>
        </p:txBody>
      </p:sp>
      <p:pic>
        <p:nvPicPr>
          <p:cNvPr id="38" name="Content Placeholder 37">
            <a:extLst>
              <a:ext uri="{FF2B5EF4-FFF2-40B4-BE49-F238E27FC236}">
                <a16:creationId xmlns:a16="http://schemas.microsoft.com/office/drawing/2014/main" xmlns="" id="{423FD149-EF90-49C4-A324-782879E852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6687" y="3615531"/>
            <a:ext cx="4238625" cy="771525"/>
          </a:xfrm>
        </p:spPr>
      </p:pic>
      <p:pic>
        <p:nvPicPr>
          <p:cNvPr id="4" name="Picture 3">
            <a:extLst>
              <a:ext uri="{FF2B5EF4-FFF2-40B4-BE49-F238E27FC236}">
                <a16:creationId xmlns:a16="http://schemas.microsoft.com/office/drawing/2014/main" xmlns="" id="{9635917E-8523-42A6-8929-A429D0C9F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a:effectLst>
            <a:glow>
              <a:schemeClr val="accent1">
                <a:alpha val="40000"/>
              </a:schemeClr>
            </a:glow>
          </a:effectLst>
        </p:spPr>
      </p:pic>
      <p:sp>
        <p:nvSpPr>
          <p:cNvPr id="21" name="TextBox 20">
            <a:extLst>
              <a:ext uri="{FF2B5EF4-FFF2-40B4-BE49-F238E27FC236}">
                <a16:creationId xmlns:a16="http://schemas.microsoft.com/office/drawing/2014/main" xmlns="" id="{7419DF89-E247-4FDE-9967-63953810B675}"/>
              </a:ext>
            </a:extLst>
          </p:cNvPr>
          <p:cNvSpPr txBox="1"/>
          <p:nvPr/>
        </p:nvSpPr>
        <p:spPr>
          <a:xfrm>
            <a:off x="5282887" y="4585252"/>
            <a:ext cx="184731" cy="369332"/>
          </a:xfrm>
          <a:prstGeom prst="rect">
            <a:avLst/>
          </a:prstGeom>
          <a:noFill/>
        </p:spPr>
        <p:txBody>
          <a:bodyPr wrap="none" rtlCol="0">
            <a:spAutoFit/>
          </a:bodyPr>
          <a:lstStyle/>
          <a:p>
            <a:endParaRPr lang="en-US"/>
          </a:p>
        </p:txBody>
      </p:sp>
      <p:sp>
        <p:nvSpPr>
          <p:cNvPr id="22" name="Rectangle: Rounded Corners 21">
            <a:extLst>
              <a:ext uri="{FF2B5EF4-FFF2-40B4-BE49-F238E27FC236}">
                <a16:creationId xmlns:a16="http://schemas.microsoft.com/office/drawing/2014/main" xmlns="" id="{11AE2591-3273-4AA9-A15E-E698DDBEEA0F}"/>
              </a:ext>
            </a:extLst>
          </p:cNvPr>
          <p:cNvSpPr/>
          <p:nvPr/>
        </p:nvSpPr>
        <p:spPr>
          <a:xfrm>
            <a:off x="2832232" y="2551382"/>
            <a:ext cx="6380055" cy="308395"/>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vi-VN" sz="1700" b="1" i="0">
                <a:solidFill>
                  <a:schemeClr val="bg1"/>
                </a:solidFill>
                <a:effectLst/>
                <a:latin typeface="+mj-lt"/>
              </a:rPr>
              <a:t>Đơn vị tổ chức: Trung tâm Hỗ trợ chuyển giao công nghệ (VTTC)</a:t>
            </a:r>
            <a:endParaRPr lang="en-US" sz="1700" b="1">
              <a:solidFill>
                <a:schemeClr val="bg1"/>
              </a:solidFill>
              <a:latin typeface="+mj-lt"/>
            </a:endParaRPr>
          </a:p>
        </p:txBody>
      </p:sp>
      <p:sp>
        <p:nvSpPr>
          <p:cNvPr id="23" name="TextBox 22">
            <a:extLst>
              <a:ext uri="{FF2B5EF4-FFF2-40B4-BE49-F238E27FC236}">
                <a16:creationId xmlns:a16="http://schemas.microsoft.com/office/drawing/2014/main" xmlns="" id="{79CE1417-3795-4737-AE0E-BE00C7A16297}"/>
              </a:ext>
            </a:extLst>
          </p:cNvPr>
          <p:cNvSpPr txBox="1"/>
          <p:nvPr/>
        </p:nvSpPr>
        <p:spPr>
          <a:xfrm>
            <a:off x="1091693" y="624207"/>
            <a:ext cx="3738774" cy="584775"/>
          </a:xfrm>
          <a:prstGeom prst="rect">
            <a:avLst/>
          </a:prstGeom>
          <a:noFill/>
          <a:ln>
            <a:solidFill>
              <a:schemeClr val="accent4">
                <a:lumMod val="40000"/>
                <a:lumOff val="60000"/>
              </a:schemeClr>
            </a:solidFill>
          </a:ln>
        </p:spPr>
        <p:txBody>
          <a:bodyPr wrap="square" rtlCol="0">
            <a:spAutoFit/>
          </a:bodyPr>
          <a:lstStyle/>
          <a:p>
            <a:pPr algn="ctr"/>
            <a:r>
              <a:rPr lang="en-US" sz="1600" b="1">
                <a:solidFill>
                  <a:schemeClr val="bg1"/>
                </a:solidFill>
                <a:latin typeface="Times New Roman" panose="02020603050405020304" pitchFamily="18" charset="0"/>
                <a:cs typeface="Times New Roman" panose="02020603050405020304" pitchFamily="18" charset="0"/>
              </a:rPr>
              <a:t>     SATI – CỤC ỨNG DỤNG VÀ</a:t>
            </a:r>
          </a:p>
          <a:p>
            <a:pPr algn="ctr"/>
            <a:r>
              <a:rPr lang="en-US" sz="1600" b="1">
                <a:solidFill>
                  <a:schemeClr val="bg1"/>
                </a:solidFill>
                <a:latin typeface="Times New Roman" panose="02020603050405020304" pitchFamily="18" charset="0"/>
                <a:cs typeface="Times New Roman" panose="02020603050405020304" pitchFamily="18" charset="0"/>
              </a:rPr>
              <a:t>      PHÁT TRIỂN CÔNG NGHỆ</a:t>
            </a:r>
          </a:p>
        </p:txBody>
      </p:sp>
      <p:sp>
        <p:nvSpPr>
          <p:cNvPr id="24" name="TextBox 23">
            <a:extLst>
              <a:ext uri="{FF2B5EF4-FFF2-40B4-BE49-F238E27FC236}">
                <a16:creationId xmlns:a16="http://schemas.microsoft.com/office/drawing/2014/main" xmlns="" id="{CE972923-A610-4A8E-BC9D-EFB551BD1B60}"/>
              </a:ext>
            </a:extLst>
          </p:cNvPr>
          <p:cNvSpPr txBox="1"/>
          <p:nvPr/>
        </p:nvSpPr>
        <p:spPr>
          <a:xfrm>
            <a:off x="7015277" y="627966"/>
            <a:ext cx="4498389" cy="584775"/>
          </a:xfrm>
          <a:prstGeom prst="rect">
            <a:avLst/>
          </a:prstGeom>
          <a:noFill/>
          <a:ln>
            <a:solidFill>
              <a:schemeClr val="accent4">
                <a:lumMod val="40000"/>
                <a:lumOff val="60000"/>
              </a:schemeClr>
            </a:solidFill>
          </a:ln>
        </p:spPr>
        <p:txBody>
          <a:bodyPr wrap="square" rtlCol="0">
            <a:spAutoFit/>
          </a:bodyPr>
          <a:lstStyle/>
          <a:p>
            <a:r>
              <a:rPr lang="en-US" sz="1600" b="1">
                <a:solidFill>
                  <a:schemeClr val="bg1"/>
                </a:solidFill>
                <a:latin typeface="Times New Roman" panose="02020603050405020304" pitchFamily="18" charset="0"/>
                <a:cs typeface="Times New Roman" panose="02020603050405020304" pitchFamily="18" charset="0"/>
              </a:rPr>
              <a:t>CWIP - CỤC XÚC TIẾN THƯƠNG MẠI</a:t>
            </a:r>
          </a:p>
          <a:p>
            <a:r>
              <a:rPr lang="en-US" sz="1600" b="1">
                <a:solidFill>
                  <a:schemeClr val="bg1"/>
                </a:solidFill>
                <a:latin typeface="Times New Roman" panose="02020603050405020304" pitchFamily="18" charset="0"/>
                <a:cs typeface="Times New Roman" panose="02020603050405020304" pitchFamily="18" charset="0"/>
              </a:rPr>
              <a:t> VÀ CÔNG NGHIỆP CHANGWON</a:t>
            </a:r>
          </a:p>
        </p:txBody>
      </p:sp>
      <p:cxnSp>
        <p:nvCxnSpPr>
          <p:cNvPr id="26" name="Straight Connector 25">
            <a:extLst>
              <a:ext uri="{FF2B5EF4-FFF2-40B4-BE49-F238E27FC236}">
                <a16:creationId xmlns:a16="http://schemas.microsoft.com/office/drawing/2014/main" xmlns="" id="{650BED04-FB40-4C5B-A98A-2B936C2345DD}"/>
              </a:ext>
            </a:extLst>
          </p:cNvPr>
          <p:cNvCxnSpPr>
            <a:cxnSpLocks/>
          </p:cNvCxnSpPr>
          <p:nvPr/>
        </p:nvCxnSpPr>
        <p:spPr>
          <a:xfrm>
            <a:off x="4849979" y="895603"/>
            <a:ext cx="876731" cy="0"/>
          </a:xfrm>
          <a:prstGeom prst="line">
            <a:avLst/>
          </a:prstGeom>
        </p:spPr>
        <p:style>
          <a:lnRef idx="1">
            <a:schemeClr val="accent2"/>
          </a:lnRef>
          <a:fillRef idx="0">
            <a:schemeClr val="accent2"/>
          </a:fillRef>
          <a:effectRef idx="0">
            <a:schemeClr val="accent2"/>
          </a:effectRef>
          <a:fontRef idx="minor">
            <a:schemeClr val="tx1"/>
          </a:fontRef>
        </p:style>
      </p:cxnSp>
      <p:pic>
        <p:nvPicPr>
          <p:cNvPr id="28" name="Picture 27">
            <a:extLst>
              <a:ext uri="{FF2B5EF4-FFF2-40B4-BE49-F238E27FC236}">
                <a16:creationId xmlns:a16="http://schemas.microsoft.com/office/drawing/2014/main" xmlns="" id="{0C526DBF-45E4-44E0-A209-DC2AD0184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431" y="604421"/>
            <a:ext cx="641659" cy="641659"/>
          </a:xfrm>
          <a:prstGeom prst="rect">
            <a:avLst/>
          </a:prstGeom>
        </p:spPr>
      </p:pic>
      <p:cxnSp>
        <p:nvCxnSpPr>
          <p:cNvPr id="31" name="Straight Connector 30">
            <a:extLst>
              <a:ext uri="{FF2B5EF4-FFF2-40B4-BE49-F238E27FC236}">
                <a16:creationId xmlns:a16="http://schemas.microsoft.com/office/drawing/2014/main" xmlns="" id="{7B4D329A-4E17-4A2A-AA23-DA6EE0BDAF92}"/>
              </a:ext>
            </a:extLst>
          </p:cNvPr>
          <p:cNvCxnSpPr>
            <a:cxnSpLocks/>
          </p:cNvCxnSpPr>
          <p:nvPr/>
        </p:nvCxnSpPr>
        <p:spPr>
          <a:xfrm>
            <a:off x="6329838" y="895603"/>
            <a:ext cx="685439" cy="1"/>
          </a:xfrm>
          <a:prstGeom prst="line">
            <a:avLst/>
          </a:prstGeom>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xmlns="" id="{47272A4C-B254-475C-BE74-AFD91763F3ED}"/>
              </a:ext>
            </a:extLst>
          </p:cNvPr>
          <p:cNvSpPr txBox="1"/>
          <p:nvPr/>
        </p:nvSpPr>
        <p:spPr>
          <a:xfrm>
            <a:off x="1251044" y="6188279"/>
            <a:ext cx="9717207" cy="3693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en-US" sz="1800" b="1">
                <a:solidFill>
                  <a:schemeClr val="bg1"/>
                </a:solidFill>
                <a:latin typeface="Times New Roman" panose="02020603050405020304" pitchFamily="18" charset="0"/>
                <a:cs typeface="Times New Roman" panose="02020603050405020304" pitchFamily="18" charset="0"/>
              </a:rPr>
              <a:t>Mọi thông tin liên hệ xin gửi về email: </a:t>
            </a:r>
            <a:r>
              <a:rPr lang="en-US" sz="1800" b="1" i="1">
                <a:solidFill>
                  <a:srgbClr val="FFFF00"/>
                </a:solidFill>
                <a:latin typeface="Times New Roman" panose="02020603050405020304" pitchFamily="18" charset="0"/>
                <a:cs typeface="Times New Roman" panose="02020603050405020304" pitchFamily="18" charset="0"/>
              </a:rPr>
              <a:t>vtkthu@most.gov.vn </a:t>
            </a:r>
            <a:r>
              <a:rPr lang="en-US" sz="1800" b="1">
                <a:solidFill>
                  <a:schemeClr val="bg1"/>
                </a:solidFill>
                <a:latin typeface="Times New Roman" panose="02020603050405020304" pitchFamily="18" charset="0"/>
                <a:cs typeface="Times New Roman" panose="02020603050405020304" pitchFamily="18" charset="0"/>
              </a:rPr>
              <a:t>hoặc số ĐT: Ms Kim Thu 0912426040</a:t>
            </a:r>
          </a:p>
        </p:txBody>
      </p:sp>
      <p:sp>
        <p:nvSpPr>
          <p:cNvPr id="34" name="Rounded Rectangle 15">
            <a:extLst>
              <a:ext uri="{FF2B5EF4-FFF2-40B4-BE49-F238E27FC236}">
                <a16:creationId xmlns:a16="http://schemas.microsoft.com/office/drawing/2014/main" xmlns="" id="{07D3B002-124C-4F9F-86F5-33E469211ACA}"/>
              </a:ext>
            </a:extLst>
          </p:cNvPr>
          <p:cNvSpPr/>
          <p:nvPr/>
        </p:nvSpPr>
        <p:spPr>
          <a:xfrm>
            <a:off x="7031646" y="3754817"/>
            <a:ext cx="4622536" cy="369333"/>
          </a:xfrm>
          <a:prstGeom prst="roundRect">
            <a:avLst/>
          </a:prstGeom>
          <a:noFill/>
          <a:ln>
            <a:noFill/>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rgbClr val="FFFF00"/>
                </a:solidFill>
                <a:latin typeface="Times New Roman" panose="02020603050405020304" pitchFamily="18" charset="0"/>
                <a:cs typeface="Times New Roman" panose="02020603050405020304" pitchFamily="18" charset="0"/>
              </a:rPr>
              <a:t>ĐĂNG KÝ TRỰC TUYẾN BẰNG MÃ QR CODE</a:t>
            </a:r>
          </a:p>
        </p:txBody>
      </p:sp>
      <p:sp>
        <p:nvSpPr>
          <p:cNvPr id="35" name="Rounded Rectangle 18">
            <a:extLst>
              <a:ext uri="{FF2B5EF4-FFF2-40B4-BE49-F238E27FC236}">
                <a16:creationId xmlns:a16="http://schemas.microsoft.com/office/drawing/2014/main" xmlns="" id="{E20BD5B7-5EC5-412D-AEA8-903522851BBA}"/>
              </a:ext>
            </a:extLst>
          </p:cNvPr>
          <p:cNvSpPr/>
          <p:nvPr/>
        </p:nvSpPr>
        <p:spPr>
          <a:xfrm>
            <a:off x="308886" y="3705165"/>
            <a:ext cx="3946905" cy="1673974"/>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en-US" sz="1600" b="1" u="sng">
                <a:solidFill>
                  <a:schemeClr val="bg1"/>
                </a:solidFill>
                <a:latin typeface="Times New Roman" panose="02020603050405020304" pitchFamily="18" charset="0"/>
                <a:cs typeface="Times New Roman" panose="02020603050405020304" pitchFamily="18" charset="0"/>
              </a:rPr>
              <a:t>Thời Gian</a:t>
            </a:r>
            <a:r>
              <a:rPr lang="en-US" sz="1600" b="1">
                <a:solidFill>
                  <a:schemeClr val="bg1"/>
                </a:solidFill>
                <a:latin typeface="Times New Roman" panose="02020603050405020304" pitchFamily="18" charset="0"/>
                <a:cs typeface="Times New Roman" panose="02020603050405020304" pitchFamily="18" charset="0"/>
              </a:rPr>
              <a:t>: Ngày 18 – 21/5/2021</a:t>
            </a:r>
            <a:endParaRPr lang="en-US" sz="1600">
              <a:solidFill>
                <a:schemeClr val="bg1"/>
              </a:solidFill>
              <a:latin typeface="Times New Roman" panose="02020603050405020304" pitchFamily="18" charset="0"/>
              <a:cs typeface="Times New Roman" panose="02020603050405020304" pitchFamily="18" charset="0"/>
            </a:endParaRPr>
          </a:p>
          <a:p>
            <a:endParaRPr lang="en-US" sz="600">
              <a:solidFill>
                <a:schemeClr val="bg1"/>
              </a:solidFill>
              <a:latin typeface="Times New Roman" panose="02020603050405020304" pitchFamily="18" charset="0"/>
              <a:cs typeface="Times New Roman" panose="02020603050405020304" pitchFamily="18" charset="0"/>
            </a:endParaRPr>
          </a:p>
          <a:p>
            <a:r>
              <a:rPr lang="en-US" sz="1600" b="1" u="sng">
                <a:solidFill>
                  <a:schemeClr val="bg1"/>
                </a:solidFill>
                <a:latin typeface="Times New Roman" panose="02020603050405020304" pitchFamily="18" charset="0"/>
                <a:cs typeface="Times New Roman" panose="02020603050405020304" pitchFamily="18" charset="0"/>
              </a:rPr>
              <a:t>Hình Thức</a:t>
            </a:r>
            <a:r>
              <a:rPr lang="en-US" sz="1600" b="1">
                <a:solidFill>
                  <a:schemeClr val="bg1"/>
                </a:solidFill>
                <a:latin typeface="Times New Roman" panose="02020603050405020304" pitchFamily="18" charset="0"/>
                <a:cs typeface="Times New Roman" panose="02020603050405020304" pitchFamily="18" charset="0"/>
              </a:rPr>
              <a:t>:</a:t>
            </a:r>
          </a:p>
          <a:p>
            <a:endParaRPr lang="vi-VN" sz="600" b="1">
              <a:solidFill>
                <a:schemeClr val="bg1"/>
              </a:solidFill>
              <a:latin typeface="Times New Roman" panose="02020603050405020304" pitchFamily="18" charset="0"/>
              <a:cs typeface="Times New Roman" panose="02020603050405020304" pitchFamily="18" charset="0"/>
            </a:endParaRPr>
          </a:p>
          <a:p>
            <a:pPr lvl="0"/>
            <a:r>
              <a:rPr lang="en-US" sz="1600">
                <a:solidFill>
                  <a:schemeClr val="bg1"/>
                </a:solidFill>
                <a:latin typeface="Times New Roman" panose="02020603050405020304" pitchFamily="18" charset="0"/>
                <a:cs typeface="Times New Roman" panose="02020603050405020304" pitchFamily="18" charset="0"/>
              </a:rPr>
              <a:t>- Kết nối </a:t>
            </a:r>
            <a:r>
              <a:rPr lang="en-US" sz="1600" b="1">
                <a:solidFill>
                  <a:srgbClr val="FFFF00"/>
                </a:solidFill>
                <a:latin typeface="Times New Roman" panose="02020603050405020304" pitchFamily="18" charset="0"/>
                <a:cs typeface="Times New Roman" panose="02020603050405020304" pitchFamily="18" charset="0"/>
              </a:rPr>
              <a:t>miễn phí 1:1 </a:t>
            </a:r>
            <a:r>
              <a:rPr lang="en-US" sz="1600">
                <a:solidFill>
                  <a:schemeClr val="bg1"/>
                </a:solidFill>
                <a:latin typeface="Times New Roman" panose="02020603050405020304" pitchFamily="18" charset="0"/>
                <a:cs typeface="Times New Roman" panose="02020603050405020304" pitchFamily="18" charset="0"/>
              </a:rPr>
              <a:t>qua ứng dụng Zoom</a:t>
            </a:r>
            <a:endParaRPr lang="vi-VN" sz="1600">
              <a:solidFill>
                <a:schemeClr val="bg1"/>
              </a:solidFill>
              <a:latin typeface="Times New Roman" panose="02020603050405020304" pitchFamily="18" charset="0"/>
              <a:cs typeface="Times New Roman" panose="02020603050405020304" pitchFamily="18" charset="0"/>
            </a:endParaRPr>
          </a:p>
          <a:p>
            <a:pPr lvl="0"/>
            <a:r>
              <a:rPr lang="en-US" sz="1600">
                <a:solidFill>
                  <a:schemeClr val="bg1"/>
                </a:solidFill>
                <a:latin typeface="Times New Roman" panose="02020603050405020304" pitchFamily="18" charset="0"/>
                <a:cs typeface="Times New Roman" panose="02020603050405020304" pitchFamily="18" charset="0"/>
              </a:rPr>
              <a:t>- Hỗ trợ điều phối và phiên dịch miễn phí</a:t>
            </a:r>
            <a:endParaRPr lang="vi-VN" sz="1600">
              <a:solidFill>
                <a:schemeClr val="bg1"/>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xmlns="" id="{84737164-7631-4969-97A2-1491A401F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4044" y="635298"/>
            <a:ext cx="759622" cy="584770"/>
          </a:xfrm>
          <a:prstGeom prst="rect">
            <a:avLst/>
          </a:prstGeom>
        </p:spPr>
      </p:pic>
      <p:pic>
        <p:nvPicPr>
          <p:cNvPr id="49" name="Picture 48">
            <a:extLst>
              <a:ext uri="{FF2B5EF4-FFF2-40B4-BE49-F238E27FC236}">
                <a16:creationId xmlns:a16="http://schemas.microsoft.com/office/drawing/2014/main" xmlns="" id="{AD1C7787-35DE-4EF9-96F7-947AD24D8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693" y="639657"/>
            <a:ext cx="578081" cy="560224"/>
          </a:xfrm>
          <a:prstGeom prst="rect">
            <a:avLst/>
          </a:prstGeom>
        </p:spPr>
      </p:pic>
      <p:pic>
        <p:nvPicPr>
          <p:cNvPr id="5" name="Picture 4">
            <a:extLst>
              <a:ext uri="{FF2B5EF4-FFF2-40B4-BE49-F238E27FC236}">
                <a16:creationId xmlns:a16="http://schemas.microsoft.com/office/drawing/2014/main" xmlns="" id="{FD29A5AD-22F0-47F5-850D-2FC4E5043A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5930" y="4124150"/>
            <a:ext cx="992955" cy="992955"/>
          </a:xfrm>
          <a:prstGeom prst="rect">
            <a:avLst/>
          </a:prstGeom>
        </p:spPr>
      </p:pic>
      <p:sp>
        <p:nvSpPr>
          <p:cNvPr id="3" name="Rectangle: Rounded Corners 2">
            <a:extLst>
              <a:ext uri="{FF2B5EF4-FFF2-40B4-BE49-F238E27FC236}">
                <a16:creationId xmlns:a16="http://schemas.microsoft.com/office/drawing/2014/main" xmlns="" id="{C68EF08F-D215-48E9-9E1A-CBF4E79C87D9}"/>
              </a:ext>
            </a:extLst>
          </p:cNvPr>
          <p:cNvSpPr/>
          <p:nvPr/>
        </p:nvSpPr>
        <p:spPr>
          <a:xfrm>
            <a:off x="2059127" y="1407178"/>
            <a:ext cx="7926263" cy="98230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CHƯƠNG TRÌNH KẾT NỐI CUNG CẦU CÔNG NGHỆ</a:t>
            </a:r>
          </a:p>
          <a:p>
            <a:pPr algn="ctr"/>
            <a:r>
              <a:rPr lang="en-US" sz="2400" b="1">
                <a:solidFill>
                  <a:schemeClr val="bg1"/>
                </a:solidFill>
                <a:latin typeface="Times New Roman" panose="02020603050405020304" pitchFamily="18" charset="0"/>
                <a:cs typeface="Times New Roman" panose="02020603050405020304" pitchFamily="18" charset="0"/>
              </a:rPr>
              <a:t>THÀNH PHỐ CHANGWON LẦN THỨ 2</a:t>
            </a:r>
          </a:p>
        </p:txBody>
      </p:sp>
    </p:spTree>
    <p:extLst>
      <p:ext uri="{BB962C8B-B14F-4D97-AF65-F5344CB8AC3E}">
        <p14:creationId xmlns:p14="http://schemas.microsoft.com/office/powerpoint/2010/main" val="39396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a:gradFill>
            <a:gsLst>
              <a:gs pos="0">
                <a:schemeClr val="accent1">
                  <a:lumMod val="5000"/>
                  <a:lumOff val="95000"/>
                </a:schemeClr>
              </a:gs>
              <a:gs pos="8000">
                <a:schemeClr val="accent1">
                  <a:lumMod val="45000"/>
                  <a:lumOff val="55000"/>
                </a:schemeClr>
              </a:gs>
              <a:gs pos="89000">
                <a:schemeClr val="accent1">
                  <a:lumMod val="45000"/>
                  <a:lumOff val="55000"/>
                </a:schemeClr>
              </a:gs>
              <a:gs pos="56000">
                <a:schemeClr val="accent1">
                  <a:lumMod val="0"/>
                  <a:lumOff val="100000"/>
                </a:schemeClr>
              </a:gs>
            </a:gsLst>
            <a:lin ang="5400000" scaled="1"/>
          </a:gradFill>
        </p:spPr>
      </p:pic>
      <p:sp>
        <p:nvSpPr>
          <p:cNvPr id="6" name="TextBox 5">
            <a:extLst>
              <a:ext uri="{FF2B5EF4-FFF2-40B4-BE49-F238E27FC236}">
                <a16:creationId xmlns:a16="http://schemas.microsoft.com/office/drawing/2014/main" xmlns="" id="{BEBF697F-8269-419D-B89C-853BB6ECE101}"/>
              </a:ext>
            </a:extLst>
          </p:cNvPr>
          <p:cNvSpPr txBox="1"/>
          <p:nvPr/>
        </p:nvSpPr>
        <p:spPr>
          <a:xfrm>
            <a:off x="4218723" y="458073"/>
            <a:ext cx="3754554"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1</a:t>
            </a:r>
            <a:r>
              <a:rPr lang="en-US" sz="3600" b="1">
                <a:solidFill>
                  <a:schemeClr val="bg1"/>
                </a:solidFill>
                <a:latin typeface="Adobe Hebrew" panose="02040503050201020203" pitchFamily="18" charset="-79"/>
                <a:cs typeface="Adobe Hebrew" panose="02040503050201020203" pitchFamily="18" charset="-79"/>
              </a:rPr>
              <a:t>. BON SYSTEMS</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vi-VN" sz="1600">
                <a:solidFill>
                  <a:schemeClr val="bg1"/>
                </a:solidFill>
                <a:latin typeface="Adobe Hebrew" panose="02040503050201020203" pitchFamily="18" charset="-79"/>
                <a:cs typeface="Adobe Hebrew" panose="02040503050201020203" pitchFamily="18" charset="-79"/>
              </a:rPr>
              <a:t>Chúng tôi sẽ cải thiện khả năng cạnh tranh của sản phẩm thông qua việc ngăn chặn các vấn đề tiềm ẩn trong giai đoạn phát triển sản phẩm và cung cấp đơn giá sản xuất hàng loạt tối ưu nhất cùng hệ thống cơ sở sản xuất hiện đại nhằm tiết kiệm và giảm chi phí cho doanh nghiệp.</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2743200" y="2741774"/>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2133600" y="2399097"/>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1917095795"/>
              </p:ext>
            </p:extLst>
          </p:nvPr>
        </p:nvGraphicFramePr>
        <p:xfrm>
          <a:off x="504408" y="2862378"/>
          <a:ext cx="7283728" cy="2164080"/>
        </p:xfrm>
        <a:graphic>
          <a:graphicData uri="http://schemas.openxmlformats.org/drawingml/2006/table">
            <a:tbl>
              <a:tblPr firstRow="1" bandRow="1">
                <a:tableStyleId>{3B4B98B0-60AC-42C2-AFA5-B58CD77FA1E5}</a:tableStyleId>
              </a:tblPr>
              <a:tblGrid>
                <a:gridCol w="2911776">
                  <a:extLst>
                    <a:ext uri="{9D8B030D-6E8A-4147-A177-3AD203B41FA5}">
                      <a16:colId xmlns:a16="http://schemas.microsoft.com/office/drawing/2014/main" xmlns="" val="3683685490"/>
                    </a:ext>
                  </a:extLst>
                </a:gridCol>
                <a:gridCol w="2477602">
                  <a:extLst>
                    <a:ext uri="{9D8B030D-6E8A-4147-A177-3AD203B41FA5}">
                      <a16:colId xmlns:a16="http://schemas.microsoft.com/office/drawing/2014/main" xmlns="" val="3626807918"/>
                    </a:ext>
                  </a:extLst>
                </a:gridCol>
                <a:gridCol w="1894350">
                  <a:extLst>
                    <a:ext uri="{9D8B030D-6E8A-4147-A177-3AD203B41FA5}">
                      <a16:colId xmlns:a16="http://schemas.microsoft.com/office/drawing/2014/main" xmlns="" val="2974850517"/>
                    </a:ext>
                  </a:extLst>
                </a:gridCol>
              </a:tblGrid>
              <a:tr h="249779">
                <a:tc>
                  <a:txBody>
                    <a:bodyPr/>
                    <a:lstStyle/>
                    <a:p>
                      <a:pPr algn="ctr"/>
                      <a:r>
                        <a:rPr lang="en-US" u="sng">
                          <a:solidFill>
                            <a:schemeClr val="bg1">
                              <a:lumMod val="95000"/>
                            </a:schemeClr>
                          </a:solidFill>
                          <a:latin typeface="Adobe Hebrew" panose="02040503050201020203" pitchFamily="18" charset="-79"/>
                          <a:cs typeface="Adobe Hebrew" panose="02040503050201020203" pitchFamily="18" charset="-79"/>
                        </a:rPr>
                        <a:t>Cột Mốc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Lĩnh vực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Thành tựu</a:t>
                      </a:r>
                    </a:p>
                  </a:txBody>
                  <a:tcPr/>
                </a:tc>
                <a:extLst>
                  <a:ext uri="{0D108BD9-81ED-4DB2-BD59-A6C34878D82A}">
                    <a16:rowId xmlns:a16="http://schemas.microsoft.com/office/drawing/2014/main" xmlns="" val="2037687321"/>
                  </a:ext>
                </a:extLst>
              </a:tr>
              <a:tr h="879030">
                <a:tc>
                  <a:txBody>
                    <a:bodyPr/>
                    <a:lstStyle/>
                    <a:p>
                      <a:r>
                        <a:rPr lang="en-US" sz="1600" kern="1200">
                          <a:solidFill>
                            <a:schemeClr val="accent4">
                              <a:lumMod val="60000"/>
                              <a:lumOff val="40000"/>
                            </a:schemeClr>
                          </a:solidFill>
                          <a:latin typeface="+mj-lt"/>
                          <a:ea typeface="+mn-ea"/>
                          <a:cs typeface="Adobe Hebrew" panose="02040503050201020203" pitchFamily="18" charset="-79"/>
                        </a:rPr>
                        <a:t>1 - </a:t>
                      </a:r>
                      <a:r>
                        <a:rPr lang="vi-VN" sz="1600" kern="1200">
                          <a:solidFill>
                            <a:schemeClr val="accent4">
                              <a:lumMod val="60000"/>
                              <a:lumOff val="40000"/>
                            </a:schemeClr>
                          </a:solidFill>
                          <a:latin typeface="+mj-lt"/>
                          <a:ea typeface="+mn-ea"/>
                          <a:cs typeface="Adobe Hebrew" panose="02040503050201020203" pitchFamily="18" charset="-79"/>
                        </a:rPr>
                        <a:t>2015: </a:t>
                      </a:r>
                      <a:r>
                        <a:rPr lang="vi-VN" sz="1600">
                          <a:solidFill>
                            <a:schemeClr val="bg1"/>
                          </a:solidFill>
                          <a:latin typeface="+mj-lt"/>
                          <a:cs typeface="Adobe Hebrew" panose="02040503050201020203" pitchFamily="18" charset="-79"/>
                        </a:rPr>
                        <a:t>Thành lập công ty</a:t>
                      </a:r>
                    </a:p>
                    <a:p>
                      <a:r>
                        <a:rPr lang="en-US" sz="1600" kern="1200">
                          <a:solidFill>
                            <a:schemeClr val="accent4">
                              <a:lumMod val="60000"/>
                              <a:lumOff val="40000"/>
                            </a:schemeClr>
                          </a:solidFill>
                          <a:latin typeface="+mj-lt"/>
                          <a:ea typeface="+mn-ea"/>
                          <a:cs typeface="Adobe Hebrew" panose="02040503050201020203" pitchFamily="18" charset="-79"/>
                        </a:rPr>
                        <a:t>1 - </a:t>
                      </a:r>
                      <a:r>
                        <a:rPr lang="vi-VN" sz="1600" kern="1200">
                          <a:solidFill>
                            <a:schemeClr val="accent4">
                              <a:lumMod val="60000"/>
                              <a:lumOff val="40000"/>
                            </a:schemeClr>
                          </a:solidFill>
                          <a:latin typeface="+mj-lt"/>
                          <a:ea typeface="+mn-ea"/>
                          <a:cs typeface="Adobe Hebrew" panose="02040503050201020203" pitchFamily="18" charset="-79"/>
                        </a:rPr>
                        <a:t>2017: </a:t>
                      </a:r>
                      <a:r>
                        <a:rPr lang="vi-VN" sz="1600">
                          <a:solidFill>
                            <a:schemeClr val="bg1"/>
                          </a:solidFill>
                          <a:latin typeface="+mj-lt"/>
                          <a:cs typeface="Adobe Hebrew" panose="02040503050201020203" pitchFamily="18" charset="-79"/>
                        </a:rPr>
                        <a:t>Được chọn là công ty gia đình xuất sắc của Đại học Kyungnam</a:t>
                      </a:r>
                    </a:p>
                    <a:p>
                      <a:r>
                        <a:rPr lang="en-US" sz="1600" kern="1200">
                          <a:solidFill>
                            <a:schemeClr val="accent4">
                              <a:lumMod val="60000"/>
                              <a:lumOff val="40000"/>
                            </a:schemeClr>
                          </a:solidFill>
                          <a:latin typeface="+mj-lt"/>
                          <a:ea typeface="+mn-ea"/>
                          <a:cs typeface="Adobe Hebrew" panose="02040503050201020203" pitchFamily="18" charset="-79"/>
                        </a:rPr>
                        <a:t>2 - </a:t>
                      </a:r>
                      <a:r>
                        <a:rPr lang="vi-VN" sz="1600" kern="1200">
                          <a:solidFill>
                            <a:schemeClr val="accent4">
                              <a:lumMod val="60000"/>
                              <a:lumOff val="40000"/>
                            </a:schemeClr>
                          </a:solidFill>
                          <a:latin typeface="+mj-lt"/>
                          <a:ea typeface="+mn-ea"/>
                          <a:cs typeface="Adobe Hebrew" panose="02040503050201020203" pitchFamily="18" charset="-79"/>
                        </a:rPr>
                        <a:t>2018: </a:t>
                      </a:r>
                      <a:r>
                        <a:rPr lang="vi-VN" sz="1600">
                          <a:solidFill>
                            <a:schemeClr val="bg1"/>
                          </a:solidFill>
                          <a:latin typeface="+mj-lt"/>
                          <a:cs typeface="Adobe Hebrew" panose="02040503050201020203" pitchFamily="18" charset="-79"/>
                        </a:rPr>
                        <a:t>Được chọn là công ty thành viên xuất sắc bởi đại học Dongmyung</a:t>
                      </a:r>
                      <a:endParaRPr lang="en-US" sz="1600">
                        <a:solidFill>
                          <a:schemeClr val="bg1"/>
                        </a:solidFill>
                        <a:latin typeface="+mj-lt"/>
                        <a:cs typeface="Adobe Hebrew" panose="02040503050201020203" pitchFamily="18" charset="-79"/>
                      </a:endParaRPr>
                    </a:p>
                  </a:txBody>
                  <a:tcPr/>
                </a:tc>
                <a:tc>
                  <a:txBody>
                    <a:bodyPr/>
                    <a:lstStyle/>
                    <a:p>
                      <a:pPr algn="l"/>
                      <a:r>
                        <a:rPr lang="vi-VN" sz="1600" kern="1200">
                          <a:solidFill>
                            <a:schemeClr val="bg1"/>
                          </a:solidFill>
                          <a:latin typeface="+mj-lt"/>
                          <a:ea typeface="+mn-ea"/>
                          <a:cs typeface="Adobe Hebrew" panose="02040503050201020203" pitchFamily="18" charset="-79"/>
                        </a:rPr>
                        <a:t>- Thiết kế đồ họa chi tiết</a:t>
                      </a:r>
                    </a:p>
                    <a:p>
                      <a:pPr algn="l"/>
                      <a:r>
                        <a:rPr lang="vi-VN" sz="1600" kern="1200">
                          <a:solidFill>
                            <a:schemeClr val="bg1"/>
                          </a:solidFill>
                          <a:latin typeface="+mj-lt"/>
                          <a:ea typeface="+mn-ea"/>
                          <a:cs typeface="Adobe Hebrew" panose="02040503050201020203" pitchFamily="18" charset="-79"/>
                        </a:rPr>
                        <a:t>- Thiết kế dụng cụ cơ khí</a:t>
                      </a:r>
                    </a:p>
                    <a:p>
                      <a:pPr algn="l"/>
                      <a:r>
                        <a:rPr lang="vi-VN" sz="1600" kern="1200">
                          <a:solidFill>
                            <a:schemeClr val="bg1"/>
                          </a:solidFill>
                          <a:latin typeface="+mj-lt"/>
                          <a:ea typeface="+mn-ea"/>
                          <a:cs typeface="Adobe Hebrew" panose="02040503050201020203" pitchFamily="18" charset="-79"/>
                        </a:rPr>
                        <a:t>- Gia công cơ khí tự động</a:t>
                      </a:r>
                    </a:p>
                    <a:p>
                      <a:pPr algn="l"/>
                      <a:r>
                        <a:rPr lang="vi-VN" sz="1600" kern="1200">
                          <a:solidFill>
                            <a:schemeClr val="bg1"/>
                          </a:solidFill>
                          <a:latin typeface="+mj-lt"/>
                          <a:ea typeface="+mn-ea"/>
                          <a:cs typeface="Adobe Hebrew" panose="02040503050201020203" pitchFamily="18" charset="-79"/>
                        </a:rPr>
                        <a:t>- Chế tạo khuân mẫu</a:t>
                      </a:r>
                    </a:p>
                    <a:p>
                      <a:pPr algn="l"/>
                      <a:r>
                        <a:rPr lang="vi-VN" sz="1600" kern="1200">
                          <a:solidFill>
                            <a:schemeClr val="bg1"/>
                          </a:solidFill>
                          <a:latin typeface="+mj-lt"/>
                          <a:ea typeface="+mn-ea"/>
                          <a:cs typeface="Adobe Hebrew" panose="02040503050201020203" pitchFamily="18" charset="-79"/>
                        </a:rPr>
                        <a:t>- Mô hình thiết kế</a:t>
                      </a:r>
                    </a:p>
                    <a:p>
                      <a:pPr algn="l"/>
                      <a:r>
                        <a:rPr lang="vi-VN" sz="1600" kern="1200">
                          <a:solidFill>
                            <a:schemeClr val="bg1"/>
                          </a:solidFill>
                          <a:latin typeface="+mj-lt"/>
                          <a:ea typeface="+mn-ea"/>
                          <a:cs typeface="Adobe Hebrew" panose="02040503050201020203" pitchFamily="18" charset="-79"/>
                        </a:rPr>
                        <a:t>- Thiết kế, sản xuất nguyên mẫu</a:t>
                      </a:r>
                    </a:p>
                  </a:txBody>
                  <a:tcPr/>
                </a:tc>
                <a:tc>
                  <a:txBody>
                    <a:bodyPr/>
                    <a:lstStyle/>
                    <a:p>
                      <a:r>
                        <a:rPr lang="vi-VN" sz="1600">
                          <a:solidFill>
                            <a:schemeClr val="bg1"/>
                          </a:solidFill>
                          <a:latin typeface="+mj-lt"/>
                          <a:cs typeface="Adobe Hebrew" panose="02040503050201020203" pitchFamily="18" charset="-79"/>
                        </a:rPr>
                        <a:t>Kể từ khi thành lập vào năm 2015, doanh số và tăng trưởng đạt 200% mỗi năm.</a:t>
                      </a:r>
                      <a:endParaRPr lang="en-US" sz="1600">
                        <a:solidFill>
                          <a:schemeClr val="bg1"/>
                        </a:solidFill>
                        <a:latin typeface="+mj-lt"/>
                        <a:cs typeface="Adobe Hebrew" panose="02040503050201020203" pitchFamily="18" charset="-79"/>
                      </a:endParaRP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DE015909-3689-43E9-A07A-8CD9D5365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411" y="5347874"/>
            <a:ext cx="826018" cy="838924"/>
          </a:xfrm>
          <a:prstGeom prst="rect">
            <a:avLst/>
          </a:prstGeom>
        </p:spPr>
      </p:pic>
      <p:pic>
        <p:nvPicPr>
          <p:cNvPr id="24" name="Picture 23">
            <a:extLst>
              <a:ext uri="{FF2B5EF4-FFF2-40B4-BE49-F238E27FC236}">
                <a16:creationId xmlns:a16="http://schemas.microsoft.com/office/drawing/2014/main" xmlns="" id="{C0A90047-3061-4564-BAD8-903B0CE398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161" y="5294217"/>
            <a:ext cx="616769" cy="905042"/>
          </a:xfrm>
          <a:prstGeom prst="rect">
            <a:avLst/>
          </a:prstGeom>
        </p:spPr>
      </p:pic>
      <p:pic>
        <p:nvPicPr>
          <p:cNvPr id="26" name="Picture 25">
            <a:extLst>
              <a:ext uri="{FF2B5EF4-FFF2-40B4-BE49-F238E27FC236}">
                <a16:creationId xmlns:a16="http://schemas.microsoft.com/office/drawing/2014/main" xmlns="" id="{DF2643D6-F763-41CB-A19A-7A7593930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848" y="5458081"/>
            <a:ext cx="672150" cy="728717"/>
          </a:xfrm>
          <a:prstGeom prst="rect">
            <a:avLst/>
          </a:prstGeom>
        </p:spPr>
      </p:pic>
      <p:pic>
        <p:nvPicPr>
          <p:cNvPr id="28" name="Picture 27">
            <a:extLst>
              <a:ext uri="{FF2B5EF4-FFF2-40B4-BE49-F238E27FC236}">
                <a16:creationId xmlns:a16="http://schemas.microsoft.com/office/drawing/2014/main" xmlns="" id="{D78C6101-74D0-4F41-A360-F7844ED318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253" y="5232578"/>
            <a:ext cx="368606" cy="974534"/>
          </a:xfrm>
          <a:prstGeom prst="rect">
            <a:avLst/>
          </a:prstGeom>
        </p:spPr>
      </p:pic>
      <p:sp>
        <p:nvSpPr>
          <p:cNvPr id="17" name="TextBox 16">
            <a:extLst>
              <a:ext uri="{FF2B5EF4-FFF2-40B4-BE49-F238E27FC236}">
                <a16:creationId xmlns:a16="http://schemas.microsoft.com/office/drawing/2014/main" xmlns="" id="{65ABAA4B-2988-402A-9769-BF6DBEBAD911}"/>
              </a:ext>
            </a:extLst>
          </p:cNvPr>
          <p:cNvSpPr txBox="1"/>
          <p:nvPr/>
        </p:nvSpPr>
        <p:spPr>
          <a:xfrm>
            <a:off x="8948506" y="2399097"/>
            <a:ext cx="1861929"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Đối Tác</a:t>
            </a:r>
          </a:p>
        </p:txBody>
      </p:sp>
      <p:cxnSp>
        <p:nvCxnSpPr>
          <p:cNvPr id="19" name="Straight Connector 18">
            <a:extLst>
              <a:ext uri="{FF2B5EF4-FFF2-40B4-BE49-F238E27FC236}">
                <a16:creationId xmlns:a16="http://schemas.microsoft.com/office/drawing/2014/main" xmlns="" id="{B54FF5F0-E56F-4BBE-A5D1-A048386B67B6}"/>
              </a:ext>
            </a:extLst>
          </p:cNvPr>
          <p:cNvCxnSpPr>
            <a:cxnSpLocks/>
          </p:cNvCxnSpPr>
          <p:nvPr/>
        </p:nvCxnSpPr>
        <p:spPr>
          <a:xfrm>
            <a:off x="9468652" y="2741774"/>
            <a:ext cx="821635" cy="0"/>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xmlns="" id="{5FE96F99-9931-43C6-9D05-21F651A493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1222" y="4419134"/>
            <a:ext cx="1591542" cy="487114"/>
          </a:xfrm>
          <a:prstGeom prst="rect">
            <a:avLst/>
          </a:prstGeom>
        </p:spPr>
      </p:pic>
      <p:pic>
        <p:nvPicPr>
          <p:cNvPr id="37" name="Picture 36">
            <a:extLst>
              <a:ext uri="{FF2B5EF4-FFF2-40B4-BE49-F238E27FC236}">
                <a16:creationId xmlns:a16="http://schemas.microsoft.com/office/drawing/2014/main" xmlns="" id="{FD31CDF6-DA59-45B5-A122-88BB9CD368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7028" y="4419134"/>
            <a:ext cx="1551361" cy="487115"/>
          </a:xfrm>
          <a:prstGeom prst="rect">
            <a:avLst/>
          </a:prstGeom>
        </p:spPr>
      </p:pic>
      <p:pic>
        <p:nvPicPr>
          <p:cNvPr id="39" name="Picture 38">
            <a:extLst>
              <a:ext uri="{FF2B5EF4-FFF2-40B4-BE49-F238E27FC236}">
                <a16:creationId xmlns:a16="http://schemas.microsoft.com/office/drawing/2014/main" xmlns="" id="{C46DF104-F03D-46EE-AD83-5C28F965BB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1135" y="3711050"/>
            <a:ext cx="1591543" cy="465374"/>
          </a:xfrm>
          <a:prstGeom prst="rect">
            <a:avLst/>
          </a:prstGeom>
        </p:spPr>
      </p:pic>
      <p:pic>
        <p:nvPicPr>
          <p:cNvPr id="41" name="Picture 40">
            <a:extLst>
              <a:ext uri="{FF2B5EF4-FFF2-40B4-BE49-F238E27FC236}">
                <a16:creationId xmlns:a16="http://schemas.microsoft.com/office/drawing/2014/main" xmlns="" id="{3DA3D38E-5E41-45F2-8711-6795C98DAE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77139" y="3711050"/>
            <a:ext cx="1552844" cy="465375"/>
          </a:xfrm>
          <a:prstGeom prst="rect">
            <a:avLst/>
          </a:prstGeom>
        </p:spPr>
      </p:pic>
      <p:pic>
        <p:nvPicPr>
          <p:cNvPr id="43" name="Picture 42">
            <a:extLst>
              <a:ext uri="{FF2B5EF4-FFF2-40B4-BE49-F238E27FC236}">
                <a16:creationId xmlns:a16="http://schemas.microsoft.com/office/drawing/2014/main" xmlns="" id="{6693278C-377A-4D76-9307-D2D56C21AB5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31222" y="3000295"/>
            <a:ext cx="1591543" cy="465374"/>
          </a:xfrm>
          <a:prstGeom prst="rect">
            <a:avLst/>
          </a:prstGeom>
        </p:spPr>
      </p:pic>
      <p:pic>
        <p:nvPicPr>
          <p:cNvPr id="45" name="Picture 44">
            <a:extLst>
              <a:ext uri="{FF2B5EF4-FFF2-40B4-BE49-F238E27FC236}">
                <a16:creationId xmlns:a16="http://schemas.microsoft.com/office/drawing/2014/main" xmlns="" id="{C1065993-1D5C-43BC-B492-EFA5711913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67028" y="3000295"/>
            <a:ext cx="1562955" cy="465374"/>
          </a:xfrm>
          <a:prstGeom prst="rect">
            <a:avLst/>
          </a:prstGeom>
        </p:spPr>
      </p:pic>
      <p:pic>
        <p:nvPicPr>
          <p:cNvPr id="23" name="Picture 22">
            <a:extLst>
              <a:ext uri="{FF2B5EF4-FFF2-40B4-BE49-F238E27FC236}">
                <a16:creationId xmlns:a16="http://schemas.microsoft.com/office/drawing/2014/main" xmlns="" id="{5CDD2223-61E4-4904-AF6E-D6146811E6F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9781" y="464615"/>
            <a:ext cx="1098838" cy="641484"/>
          </a:xfrm>
          <a:prstGeom prst="rect">
            <a:avLst/>
          </a:prstGeom>
          <a:effectLst>
            <a:glow rad="76200">
              <a:schemeClr val="accent1">
                <a:alpha val="40000"/>
              </a:schemeClr>
            </a:glow>
          </a:effectLst>
        </p:spPr>
      </p:pic>
    </p:spTree>
    <p:extLst>
      <p:ext uri="{BB962C8B-B14F-4D97-AF65-F5344CB8AC3E}">
        <p14:creationId xmlns:p14="http://schemas.microsoft.com/office/powerpoint/2010/main" val="373575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p:spPr>
      </p:pic>
      <p:sp>
        <p:nvSpPr>
          <p:cNvPr id="6" name="TextBox 5">
            <a:extLst>
              <a:ext uri="{FF2B5EF4-FFF2-40B4-BE49-F238E27FC236}">
                <a16:creationId xmlns:a16="http://schemas.microsoft.com/office/drawing/2014/main" xmlns="" id="{BEBF697F-8269-419D-B89C-853BB6ECE101}"/>
              </a:ext>
            </a:extLst>
          </p:cNvPr>
          <p:cNvSpPr txBox="1"/>
          <p:nvPr/>
        </p:nvSpPr>
        <p:spPr>
          <a:xfrm>
            <a:off x="4259434" y="436903"/>
            <a:ext cx="3514104"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2</a:t>
            </a:r>
            <a:r>
              <a:rPr lang="en-US" sz="3600" b="1">
                <a:solidFill>
                  <a:schemeClr val="bg1"/>
                </a:solidFill>
                <a:latin typeface="Adobe Hebrew" panose="02040503050201020203" pitchFamily="18" charset="-79"/>
                <a:cs typeface="Adobe Hebrew" panose="02040503050201020203" pitchFamily="18" charset="-79"/>
              </a:rPr>
              <a:t>. REO CO.,LTD</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vi-VN" sz="1600">
                <a:solidFill>
                  <a:schemeClr val="bg1"/>
                </a:solidFill>
                <a:latin typeface="Adobe Hebrew" panose="02040503050201020203" pitchFamily="18" charset="-79"/>
                <a:cs typeface="Adobe Hebrew" panose="02040503050201020203" pitchFamily="18" charset="-79"/>
              </a:rPr>
              <a:t>REO sở hữu công nghệ cao và trang bị cơ sở vật chất hiện đại nhất để phục vụ quy trình sản xuất, chúng tôi đã và đang không ngừng phát triển, sản xuất và cung cấp các thành phần chính của cơ cấu và truyền động bánh răng được sử dụng trong lĩnh vực đường sắt, xe cộ, công nghiệp quốc phòng như bộ bánh răng tốc độ cao, trục, giá đỡ...</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2743200" y="2741774"/>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2133600" y="2399097"/>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204328005"/>
              </p:ext>
            </p:extLst>
          </p:nvPr>
        </p:nvGraphicFramePr>
        <p:xfrm>
          <a:off x="504408" y="2862378"/>
          <a:ext cx="7391384" cy="2407920"/>
        </p:xfrm>
        <a:graphic>
          <a:graphicData uri="http://schemas.openxmlformats.org/drawingml/2006/table">
            <a:tbl>
              <a:tblPr firstRow="1" bandRow="1">
                <a:tableStyleId>{3B4B98B0-60AC-42C2-AFA5-B58CD77FA1E5}</a:tableStyleId>
              </a:tblPr>
              <a:tblGrid>
                <a:gridCol w="3351975">
                  <a:extLst>
                    <a:ext uri="{9D8B030D-6E8A-4147-A177-3AD203B41FA5}">
                      <a16:colId xmlns:a16="http://schemas.microsoft.com/office/drawing/2014/main" xmlns="" val="3683685490"/>
                    </a:ext>
                  </a:extLst>
                </a:gridCol>
                <a:gridCol w="2255022">
                  <a:extLst>
                    <a:ext uri="{9D8B030D-6E8A-4147-A177-3AD203B41FA5}">
                      <a16:colId xmlns:a16="http://schemas.microsoft.com/office/drawing/2014/main" xmlns="" val="3626807918"/>
                    </a:ext>
                  </a:extLst>
                </a:gridCol>
                <a:gridCol w="1784387">
                  <a:extLst>
                    <a:ext uri="{9D8B030D-6E8A-4147-A177-3AD203B41FA5}">
                      <a16:colId xmlns:a16="http://schemas.microsoft.com/office/drawing/2014/main" xmlns="" val="2974850517"/>
                    </a:ext>
                  </a:extLst>
                </a:gridCol>
              </a:tblGrid>
              <a:tr h="249779">
                <a:tc>
                  <a:txBody>
                    <a:bodyPr/>
                    <a:lstStyle/>
                    <a:p>
                      <a:pPr algn="ctr"/>
                      <a:r>
                        <a:rPr lang="en-US" u="sng">
                          <a:solidFill>
                            <a:schemeClr val="bg1">
                              <a:lumMod val="95000"/>
                            </a:schemeClr>
                          </a:solidFill>
                          <a:latin typeface="Adobe Hebrew" panose="02040503050201020203" pitchFamily="18" charset="-79"/>
                          <a:cs typeface="Adobe Hebrew" panose="02040503050201020203" pitchFamily="18" charset="-79"/>
                        </a:rPr>
                        <a:t>Cột Mốc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Lĩnh Vực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Sản Phẩm</a:t>
                      </a:r>
                    </a:p>
                  </a:txBody>
                  <a:tcPr/>
                </a:tc>
                <a:extLst>
                  <a:ext uri="{0D108BD9-81ED-4DB2-BD59-A6C34878D82A}">
                    <a16:rowId xmlns:a16="http://schemas.microsoft.com/office/drawing/2014/main" xmlns="" val="2037687321"/>
                  </a:ext>
                </a:extLst>
              </a:tr>
              <a:tr h="879030">
                <a:tc>
                  <a:txBody>
                    <a:bodyPr/>
                    <a:lstStyle/>
                    <a:p>
                      <a:r>
                        <a:rPr lang="vi-VN" sz="1600">
                          <a:solidFill>
                            <a:schemeClr val="bg1"/>
                          </a:solidFill>
                          <a:latin typeface="Times New Roman" panose="02020603050405020304" pitchFamily="18" charset="0"/>
                          <a:cs typeface="Times New Roman" panose="02020603050405020304" pitchFamily="18" charset="0"/>
                        </a:rPr>
                        <a:t>06 - 2003: </a:t>
                      </a:r>
                      <a:r>
                        <a:rPr lang="en-US" sz="1600">
                          <a:solidFill>
                            <a:schemeClr val="bg1"/>
                          </a:solidFill>
                          <a:latin typeface="Times New Roman" panose="02020603050405020304" pitchFamily="18" charset="0"/>
                          <a:cs typeface="Times New Roman" panose="02020603050405020304" pitchFamily="18" charset="0"/>
                        </a:rPr>
                        <a:t>Thành lập c</a:t>
                      </a:r>
                      <a:r>
                        <a:rPr lang="vi-VN" sz="1600">
                          <a:solidFill>
                            <a:schemeClr val="bg1"/>
                          </a:solidFill>
                          <a:latin typeface="Times New Roman" panose="02020603050405020304" pitchFamily="18" charset="0"/>
                          <a:cs typeface="Times New Roman" panose="02020603050405020304" pitchFamily="18" charset="0"/>
                        </a:rPr>
                        <a:t>ông ty TNHH REO </a:t>
                      </a:r>
                    </a:p>
                    <a:p>
                      <a:r>
                        <a:rPr lang="vi-VN" sz="1600">
                          <a:solidFill>
                            <a:schemeClr val="bg1"/>
                          </a:solidFill>
                          <a:latin typeface="Times New Roman" panose="02020603050405020304" pitchFamily="18" charset="0"/>
                          <a:cs typeface="Times New Roman" panose="02020603050405020304" pitchFamily="18" charset="0"/>
                        </a:rPr>
                        <a:t>12 - 2006: Được chọn là nhà phát triển công nghệ trong khu vực</a:t>
                      </a:r>
                    </a:p>
                    <a:p>
                      <a:r>
                        <a:rPr lang="vi-VN" sz="1600">
                          <a:solidFill>
                            <a:schemeClr val="bg1"/>
                          </a:solidFill>
                          <a:latin typeface="Times New Roman" panose="02020603050405020304" pitchFamily="18" charset="0"/>
                          <a:cs typeface="Times New Roman" panose="02020603050405020304" pitchFamily="18" charset="0"/>
                        </a:rPr>
                        <a:t>05 - 2015: Ký thỏa thuận hợp tác với Jwon Precision </a:t>
                      </a:r>
                      <a:endParaRPr lang="en-US" sz="1600">
                        <a:solidFill>
                          <a:schemeClr val="bg1"/>
                        </a:solidFill>
                        <a:latin typeface="Times New Roman" panose="02020603050405020304" pitchFamily="18" charset="0"/>
                        <a:cs typeface="Times New Roman" panose="02020603050405020304" pitchFamily="18" charset="0"/>
                      </a:endParaRPr>
                    </a:p>
                    <a:p>
                      <a:r>
                        <a:rPr lang="vi-VN" sz="1600">
                          <a:solidFill>
                            <a:schemeClr val="bg1"/>
                          </a:solidFill>
                          <a:latin typeface="Times New Roman" panose="02020603050405020304" pitchFamily="18" charset="0"/>
                          <a:cs typeface="Times New Roman" panose="02020603050405020304" pitchFamily="18" charset="0"/>
                        </a:rPr>
                        <a:t>10 - 2018: Ký thỏa thuận hợp tác với</a:t>
                      </a:r>
                      <a:r>
                        <a:rPr lang="en-US" sz="1600">
                          <a:solidFill>
                            <a:schemeClr val="bg1"/>
                          </a:solidFill>
                          <a:latin typeface="Times New Roman" panose="02020603050405020304" pitchFamily="18" charset="0"/>
                          <a:cs typeface="Times New Roman" panose="02020603050405020304" pitchFamily="18" charset="0"/>
                        </a:rPr>
                        <a:t> </a:t>
                      </a:r>
                      <a:r>
                        <a:rPr lang="vi-VN" sz="1600">
                          <a:solidFill>
                            <a:schemeClr val="bg1"/>
                          </a:solidFill>
                          <a:latin typeface="Times New Roman" panose="02020603050405020304" pitchFamily="18" charset="0"/>
                          <a:cs typeface="Times New Roman" panose="02020603050405020304" pitchFamily="18" charset="0"/>
                        </a:rPr>
                        <a:t>Taeyoung Hi-tech</a:t>
                      </a:r>
                      <a:endParaRPr lang="en-US" sz="1600">
                        <a:solidFill>
                          <a:schemeClr val="bg1"/>
                        </a:solidFill>
                        <a:latin typeface="Times New Roman" panose="02020603050405020304" pitchFamily="18" charset="0"/>
                        <a:cs typeface="Times New Roman" panose="02020603050405020304" pitchFamily="18" charset="0"/>
                      </a:endParaRPr>
                    </a:p>
                  </a:txBody>
                  <a:tcPr/>
                </a:tc>
                <a:tc>
                  <a:txBody>
                    <a:bodyPr/>
                    <a:lstStyle/>
                    <a:p>
                      <a:pPr marL="0" indent="0" algn="l">
                        <a:buFontTx/>
                        <a:buNone/>
                      </a:pPr>
                      <a:r>
                        <a:rPr lang="vi-VN" sz="1600" kern="1200">
                          <a:solidFill>
                            <a:schemeClr val="bg1"/>
                          </a:solidFill>
                          <a:latin typeface="Times New Roman" panose="02020603050405020304" pitchFamily="18" charset="0"/>
                          <a:ea typeface="+mn-ea"/>
                          <a:cs typeface="Times New Roman" panose="02020603050405020304" pitchFamily="18" charset="0"/>
                        </a:rPr>
                        <a:t>- Quốc phòng (mặt đất, hàng không vũ trụ)</a:t>
                      </a:r>
                    </a:p>
                    <a:p>
                      <a:pPr marL="0" indent="0" algn="l">
                        <a:buFontTx/>
                        <a:buNone/>
                      </a:pPr>
                      <a:r>
                        <a:rPr lang="vi-VN" sz="1600" kern="1200">
                          <a:solidFill>
                            <a:schemeClr val="bg1"/>
                          </a:solidFill>
                          <a:latin typeface="Times New Roman" panose="02020603050405020304" pitchFamily="18" charset="0"/>
                          <a:ea typeface="+mn-ea"/>
                          <a:cs typeface="Times New Roman" panose="02020603050405020304" pitchFamily="18" charset="0"/>
                        </a:rPr>
                        <a:t>- Đường sắt và xe cộ</a:t>
                      </a:r>
                    </a:p>
                    <a:p>
                      <a:pPr marL="0" indent="0" algn="l">
                        <a:buFontTx/>
                        <a:buNone/>
                      </a:pPr>
                      <a:r>
                        <a:rPr lang="vi-VN" sz="1600" kern="1200">
                          <a:solidFill>
                            <a:schemeClr val="bg1"/>
                          </a:solidFill>
                          <a:latin typeface="Times New Roman" panose="02020603050405020304" pitchFamily="18" charset="0"/>
                          <a:ea typeface="+mn-ea"/>
                          <a:cs typeface="Times New Roman" panose="02020603050405020304" pitchFamily="18" charset="0"/>
                        </a:rPr>
                        <a:t>- Hàng không vũ trụ</a:t>
                      </a:r>
                    </a:p>
                    <a:p>
                      <a:pPr marL="0" indent="0" algn="l">
                        <a:buFontTx/>
                        <a:buNone/>
                      </a:pPr>
                      <a:r>
                        <a:rPr lang="vi-VN" sz="1600" kern="1200">
                          <a:solidFill>
                            <a:schemeClr val="bg1"/>
                          </a:solidFill>
                          <a:latin typeface="Times New Roman" panose="02020603050405020304" pitchFamily="18" charset="0"/>
                          <a:ea typeface="+mn-ea"/>
                          <a:cs typeface="Times New Roman" panose="02020603050405020304" pitchFamily="18" charset="0"/>
                        </a:rPr>
                        <a:t>- Máy móc công nghiệp</a:t>
                      </a:r>
                    </a:p>
                    <a:p>
                      <a:pPr marL="0" indent="0" algn="l">
                        <a:buFontTx/>
                        <a:buNone/>
                      </a:pPr>
                      <a:endParaRPr lang="en-US" sz="1600" kern="1200">
                        <a:solidFill>
                          <a:schemeClr val="bg1"/>
                        </a:solidFill>
                        <a:latin typeface="Times New Roman" panose="02020603050405020304" pitchFamily="18" charset="0"/>
                        <a:ea typeface="+mn-ea"/>
                        <a:cs typeface="Times New Roman" panose="02020603050405020304" pitchFamily="18" charset="0"/>
                      </a:endParaRPr>
                    </a:p>
                  </a:txBody>
                  <a:tcPr/>
                </a:tc>
                <a:tc>
                  <a:txBody>
                    <a:bodyPr/>
                    <a:lstStyle/>
                    <a:p>
                      <a:pPr marL="0" indent="0">
                        <a:buFontTx/>
                        <a:buNone/>
                      </a:pPr>
                      <a:r>
                        <a:rPr lang="vi-VN" sz="1600">
                          <a:solidFill>
                            <a:schemeClr val="bg1"/>
                          </a:solidFill>
                          <a:latin typeface="Times New Roman" panose="02020603050405020304" pitchFamily="18" charset="0"/>
                          <a:cs typeface="Times New Roman" panose="02020603050405020304" pitchFamily="18" charset="0"/>
                        </a:rPr>
                        <a:t>- Bánh răng cho xe tăng, xe bọc thép</a:t>
                      </a:r>
                    </a:p>
                    <a:p>
                      <a:pPr marL="0" indent="0">
                        <a:buFontTx/>
                        <a:buNone/>
                      </a:pPr>
                      <a:r>
                        <a:rPr lang="vi-VN" sz="1600">
                          <a:solidFill>
                            <a:schemeClr val="bg1"/>
                          </a:solidFill>
                          <a:latin typeface="Times New Roman" panose="02020603050405020304" pitchFamily="18" charset="0"/>
                          <a:cs typeface="Times New Roman" panose="02020603050405020304" pitchFamily="18" charset="0"/>
                        </a:rPr>
                        <a:t>- Bánh răng cho phanh máy bay</a:t>
                      </a:r>
                    </a:p>
                    <a:p>
                      <a:pPr marL="0" indent="0">
                        <a:buFontTx/>
                        <a:buNone/>
                      </a:pPr>
                      <a:r>
                        <a:rPr lang="vi-VN" sz="1600">
                          <a:solidFill>
                            <a:schemeClr val="bg1"/>
                          </a:solidFill>
                          <a:latin typeface="Times New Roman" panose="02020603050405020304" pitchFamily="18" charset="0"/>
                          <a:cs typeface="Times New Roman" panose="02020603050405020304" pitchFamily="18" charset="0"/>
                        </a:rPr>
                        <a:t>- Thiết bị cho xe chiến đấu và xe cộ thông thường</a:t>
                      </a:r>
                      <a:endParaRPr lang="en-US" sz="160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65ABAA4B-2988-402A-9769-BF6DBEBAD911}"/>
              </a:ext>
            </a:extLst>
          </p:cNvPr>
          <p:cNvSpPr txBox="1"/>
          <p:nvPr/>
        </p:nvSpPr>
        <p:spPr>
          <a:xfrm>
            <a:off x="8948506" y="2399097"/>
            <a:ext cx="1861929"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Đối Tác</a:t>
            </a:r>
          </a:p>
        </p:txBody>
      </p:sp>
      <p:cxnSp>
        <p:nvCxnSpPr>
          <p:cNvPr id="19" name="Straight Connector 18">
            <a:extLst>
              <a:ext uri="{FF2B5EF4-FFF2-40B4-BE49-F238E27FC236}">
                <a16:creationId xmlns:a16="http://schemas.microsoft.com/office/drawing/2014/main" xmlns="" id="{B54FF5F0-E56F-4BBE-A5D1-A048386B67B6}"/>
              </a:ext>
            </a:extLst>
          </p:cNvPr>
          <p:cNvCxnSpPr>
            <a:cxnSpLocks/>
          </p:cNvCxnSpPr>
          <p:nvPr/>
        </p:nvCxnSpPr>
        <p:spPr>
          <a:xfrm>
            <a:off x="9468652" y="2741774"/>
            <a:ext cx="82163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6CD323C1-CF52-4F5E-8AF6-7E62A07E2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52" y="5445935"/>
            <a:ext cx="3935835" cy="854160"/>
          </a:xfrm>
          <a:prstGeom prst="rect">
            <a:avLst/>
          </a:prstGeom>
        </p:spPr>
      </p:pic>
      <p:pic>
        <p:nvPicPr>
          <p:cNvPr id="10" name="Picture 9">
            <a:extLst>
              <a:ext uri="{FF2B5EF4-FFF2-40B4-BE49-F238E27FC236}">
                <a16:creationId xmlns:a16="http://schemas.microsoft.com/office/drawing/2014/main" xmlns="" id="{F7AEB428-C6A6-4EB1-8395-28EEFA8B0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817" y="5525436"/>
            <a:ext cx="3372652" cy="831175"/>
          </a:xfrm>
          <a:prstGeom prst="rect">
            <a:avLst/>
          </a:prstGeom>
        </p:spPr>
      </p:pic>
      <p:pic>
        <p:nvPicPr>
          <p:cNvPr id="13" name="Picture 12">
            <a:extLst>
              <a:ext uri="{FF2B5EF4-FFF2-40B4-BE49-F238E27FC236}">
                <a16:creationId xmlns:a16="http://schemas.microsoft.com/office/drawing/2014/main" xmlns="" id="{ED34FCD2-500F-4CC5-9C38-8DD82DCA8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1173" y="4406269"/>
            <a:ext cx="1553567" cy="418680"/>
          </a:xfrm>
          <a:prstGeom prst="rect">
            <a:avLst/>
          </a:prstGeom>
        </p:spPr>
      </p:pic>
      <p:pic>
        <p:nvPicPr>
          <p:cNvPr id="16" name="Picture 15">
            <a:extLst>
              <a:ext uri="{FF2B5EF4-FFF2-40B4-BE49-F238E27FC236}">
                <a16:creationId xmlns:a16="http://schemas.microsoft.com/office/drawing/2014/main" xmlns="" id="{2BD1377B-61E8-46F6-9114-69F1F2C27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1678" y="4406269"/>
            <a:ext cx="1509301" cy="418680"/>
          </a:xfrm>
          <a:prstGeom prst="rect">
            <a:avLst/>
          </a:prstGeom>
        </p:spPr>
      </p:pic>
      <p:pic>
        <p:nvPicPr>
          <p:cNvPr id="22" name="Picture 21">
            <a:extLst>
              <a:ext uri="{FF2B5EF4-FFF2-40B4-BE49-F238E27FC236}">
                <a16:creationId xmlns:a16="http://schemas.microsoft.com/office/drawing/2014/main" xmlns="" id="{A52797A6-B0FA-4D64-8490-8E01FB7F7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891" y="3766290"/>
            <a:ext cx="1481088" cy="421774"/>
          </a:xfrm>
          <a:prstGeom prst="rect">
            <a:avLst/>
          </a:prstGeom>
        </p:spPr>
      </p:pic>
      <p:pic>
        <p:nvPicPr>
          <p:cNvPr id="24" name="Picture 23">
            <a:extLst>
              <a:ext uri="{FF2B5EF4-FFF2-40B4-BE49-F238E27FC236}">
                <a16:creationId xmlns:a16="http://schemas.microsoft.com/office/drawing/2014/main" xmlns="" id="{F0DC0A87-A178-461B-B526-B97B7EAF84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1173" y="3769384"/>
            <a:ext cx="1553567" cy="418680"/>
          </a:xfrm>
          <a:prstGeom prst="rect">
            <a:avLst/>
          </a:prstGeom>
        </p:spPr>
      </p:pic>
      <p:pic>
        <p:nvPicPr>
          <p:cNvPr id="26" name="Picture 25">
            <a:extLst>
              <a:ext uri="{FF2B5EF4-FFF2-40B4-BE49-F238E27FC236}">
                <a16:creationId xmlns:a16="http://schemas.microsoft.com/office/drawing/2014/main" xmlns="" id="{00195372-386F-4F02-BA80-7634169DBB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1678" y="3055534"/>
            <a:ext cx="1481088" cy="454428"/>
          </a:xfrm>
          <a:prstGeom prst="rect">
            <a:avLst/>
          </a:prstGeom>
        </p:spPr>
      </p:pic>
      <p:pic>
        <p:nvPicPr>
          <p:cNvPr id="31" name="Picture 30">
            <a:extLst>
              <a:ext uri="{FF2B5EF4-FFF2-40B4-BE49-F238E27FC236}">
                <a16:creationId xmlns:a16="http://schemas.microsoft.com/office/drawing/2014/main" xmlns="" id="{B30FC5F1-EAAD-4350-8D96-D52016694F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91951" y="3055534"/>
            <a:ext cx="1553567" cy="454428"/>
          </a:xfrm>
          <a:prstGeom prst="rect">
            <a:avLst/>
          </a:prstGeom>
        </p:spPr>
      </p:pic>
      <p:pic>
        <p:nvPicPr>
          <p:cNvPr id="21" name="Picture 20">
            <a:extLst>
              <a:ext uri="{FF2B5EF4-FFF2-40B4-BE49-F238E27FC236}">
                <a16:creationId xmlns:a16="http://schemas.microsoft.com/office/drawing/2014/main" xmlns="" id="{1D2F571B-49CE-47D7-B2AE-2B3DF432F9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56036" y="425223"/>
            <a:ext cx="1020740" cy="702360"/>
          </a:xfrm>
          <a:prstGeom prst="rect">
            <a:avLst/>
          </a:prstGeom>
          <a:effectLst>
            <a:glow rad="38100">
              <a:schemeClr val="accent1"/>
            </a:glow>
          </a:effectLst>
        </p:spPr>
      </p:pic>
    </p:spTree>
    <p:extLst>
      <p:ext uri="{BB962C8B-B14F-4D97-AF65-F5344CB8AC3E}">
        <p14:creationId xmlns:p14="http://schemas.microsoft.com/office/powerpoint/2010/main" val="148339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p:spPr>
      </p:pic>
      <p:sp>
        <p:nvSpPr>
          <p:cNvPr id="6" name="TextBox 5">
            <a:extLst>
              <a:ext uri="{FF2B5EF4-FFF2-40B4-BE49-F238E27FC236}">
                <a16:creationId xmlns:a16="http://schemas.microsoft.com/office/drawing/2014/main" xmlns="" id="{BEBF697F-8269-419D-B89C-853BB6ECE101}"/>
              </a:ext>
            </a:extLst>
          </p:cNvPr>
          <p:cNvSpPr txBox="1"/>
          <p:nvPr/>
        </p:nvSpPr>
        <p:spPr>
          <a:xfrm>
            <a:off x="3214442" y="432818"/>
            <a:ext cx="5763116"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3</a:t>
            </a:r>
            <a:r>
              <a:rPr lang="en-US" sz="3600" b="1">
                <a:solidFill>
                  <a:schemeClr val="bg1"/>
                </a:solidFill>
                <a:latin typeface="Adobe Hebrew" panose="02040503050201020203" pitchFamily="18" charset="-79"/>
                <a:cs typeface="Adobe Hebrew" panose="02040503050201020203" pitchFamily="18" charset="-79"/>
              </a:rPr>
              <a:t>. SF HY-WORLD CO.,LTD</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en-US" sz="1600">
                <a:solidFill>
                  <a:schemeClr val="bg1"/>
                </a:solidFill>
                <a:latin typeface="Adobe Hebrew" panose="02040503050201020203" pitchFamily="18" charset="-79"/>
                <a:cs typeface="Adobe Hebrew" panose="02040503050201020203" pitchFamily="18" charset="-79"/>
              </a:rPr>
              <a:t>Mặc dù mới</a:t>
            </a:r>
            <a:r>
              <a:rPr lang="vi-VN" sz="1600">
                <a:solidFill>
                  <a:schemeClr val="bg1"/>
                </a:solidFill>
                <a:latin typeface="Adobe Hebrew" panose="02040503050201020203" pitchFamily="18" charset="-79"/>
                <a:cs typeface="Adobe Hebrew" panose="02040503050201020203" pitchFamily="18" charset="-79"/>
              </a:rPr>
              <a:t> thành lập vào năm 2009</a:t>
            </a:r>
            <a:r>
              <a:rPr lang="en-US" sz="1600">
                <a:solidFill>
                  <a:schemeClr val="bg1"/>
                </a:solidFill>
                <a:latin typeface="Adobe Hebrew" panose="02040503050201020203" pitchFamily="18" charset="-79"/>
                <a:cs typeface="Adobe Hebrew" panose="02040503050201020203" pitchFamily="18" charset="-79"/>
              </a:rPr>
              <a:t> nhưng hiện tại chúng tôi đã</a:t>
            </a:r>
            <a:r>
              <a:rPr lang="vi-VN" sz="1600">
                <a:solidFill>
                  <a:schemeClr val="bg1"/>
                </a:solidFill>
                <a:latin typeface="Adobe Hebrew" panose="02040503050201020203" pitchFamily="18" charset="-79"/>
                <a:cs typeface="Adobe Hebrew" panose="02040503050201020203" pitchFamily="18" charset="-79"/>
              </a:rPr>
              <a:t> trở thành một trong những nhà sản xuất hàng đầu tại Hàn Quốc trong lĩnh vực thủy lực, máy bơm, bộ giảm tốc, những bộ phận quan trọng của máy xúc..</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2743200" y="2741774"/>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2133600" y="2399097"/>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1042230972"/>
              </p:ext>
            </p:extLst>
          </p:nvPr>
        </p:nvGraphicFramePr>
        <p:xfrm>
          <a:off x="504407" y="2862378"/>
          <a:ext cx="7673087" cy="2424036"/>
        </p:xfrm>
        <a:graphic>
          <a:graphicData uri="http://schemas.openxmlformats.org/drawingml/2006/table">
            <a:tbl>
              <a:tblPr firstRow="1" bandRow="1">
                <a:tableStyleId>{3B4B98B0-60AC-42C2-AFA5-B58CD77FA1E5}</a:tableStyleId>
              </a:tblPr>
              <a:tblGrid>
                <a:gridCol w="3895315">
                  <a:extLst>
                    <a:ext uri="{9D8B030D-6E8A-4147-A177-3AD203B41FA5}">
                      <a16:colId xmlns:a16="http://schemas.microsoft.com/office/drawing/2014/main" xmlns="" val="3683685490"/>
                    </a:ext>
                  </a:extLst>
                </a:gridCol>
                <a:gridCol w="1815548">
                  <a:extLst>
                    <a:ext uri="{9D8B030D-6E8A-4147-A177-3AD203B41FA5}">
                      <a16:colId xmlns:a16="http://schemas.microsoft.com/office/drawing/2014/main" xmlns="" val="3626807918"/>
                    </a:ext>
                  </a:extLst>
                </a:gridCol>
                <a:gridCol w="1962224">
                  <a:extLst>
                    <a:ext uri="{9D8B030D-6E8A-4147-A177-3AD203B41FA5}">
                      <a16:colId xmlns:a16="http://schemas.microsoft.com/office/drawing/2014/main" xmlns="" val="2974850517"/>
                    </a:ext>
                  </a:extLst>
                </a:gridCol>
              </a:tblGrid>
              <a:tr h="329324">
                <a:tc>
                  <a:txBody>
                    <a:bodyPr/>
                    <a:lstStyle/>
                    <a:p>
                      <a:pPr algn="ctr"/>
                      <a:r>
                        <a:rPr lang="en-US" u="sng">
                          <a:solidFill>
                            <a:schemeClr val="bg1">
                              <a:lumMod val="95000"/>
                            </a:schemeClr>
                          </a:solidFill>
                          <a:latin typeface="Adobe Hebrew" panose="02040503050201020203" pitchFamily="18" charset="-79"/>
                          <a:cs typeface="Adobe Hebrew" panose="02040503050201020203" pitchFamily="18" charset="-79"/>
                        </a:rPr>
                        <a:t>Cột Mốc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Lĩnh Vực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Sản Phẩm</a:t>
                      </a:r>
                    </a:p>
                  </a:txBody>
                  <a:tcPr/>
                </a:tc>
                <a:extLst>
                  <a:ext uri="{0D108BD9-81ED-4DB2-BD59-A6C34878D82A}">
                    <a16:rowId xmlns:a16="http://schemas.microsoft.com/office/drawing/2014/main" xmlns="" val="2037687321"/>
                  </a:ext>
                </a:extLst>
              </a:tr>
              <a:tr h="2058276">
                <a:tc>
                  <a:txBody>
                    <a:bodyPr/>
                    <a:lstStyle/>
                    <a:p>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9 - 2009: </a:t>
                      </a:r>
                      <a:r>
                        <a:rPr lang="en-US" sz="1600">
                          <a:solidFill>
                            <a:schemeClr val="bg1"/>
                          </a:solidFill>
                          <a:latin typeface="Times New Roman" panose="02020603050405020304" pitchFamily="18" charset="0"/>
                          <a:cs typeface="Times New Roman" panose="02020603050405020304" pitchFamily="18" charset="0"/>
                        </a:rPr>
                        <a:t>Thành lập KFS Co.,Ltd</a:t>
                      </a:r>
                    </a:p>
                    <a:p>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10 - 2012: </a:t>
                      </a:r>
                      <a:r>
                        <a:rPr lang="en-US" sz="1600">
                          <a:solidFill>
                            <a:schemeClr val="bg1"/>
                          </a:solidFill>
                          <a:latin typeface="Times New Roman" panose="02020603050405020304" pitchFamily="18" charset="0"/>
                          <a:cs typeface="Times New Roman" panose="02020603050405020304" pitchFamily="18" charset="0"/>
                        </a:rPr>
                        <a:t>Đổi tên công ty thành HY WORLD.</a:t>
                      </a:r>
                    </a:p>
                    <a:p>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6 - 2014: </a:t>
                      </a:r>
                      <a:r>
                        <a:rPr lang="en-US" sz="1600">
                          <a:solidFill>
                            <a:schemeClr val="bg1"/>
                          </a:solidFill>
                          <a:latin typeface="Times New Roman" panose="02020603050405020304" pitchFamily="18" charset="0"/>
                          <a:cs typeface="Times New Roman" panose="02020603050405020304" pitchFamily="18" charset="0"/>
                        </a:rPr>
                        <a:t>Phát triển và sản xuất Swing device (8~10 tấn).</a:t>
                      </a:r>
                    </a:p>
                    <a:p>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10 - 2017: </a:t>
                      </a:r>
                      <a:r>
                        <a:rPr lang="en-US" sz="1600">
                          <a:solidFill>
                            <a:schemeClr val="bg1"/>
                          </a:solidFill>
                          <a:latin typeface="Times New Roman" panose="02020603050405020304" pitchFamily="18" charset="0"/>
                          <a:cs typeface="Times New Roman" panose="02020603050405020304" pitchFamily="18" charset="0"/>
                        </a:rPr>
                        <a:t>Phát triển và sản xuất đại Swing device (22~30 tấn - đối với PNM).</a:t>
                      </a:r>
                    </a:p>
                  </a:txBody>
                  <a:tcPr/>
                </a:tc>
                <a:tc>
                  <a:txBody>
                    <a:bodyPr/>
                    <a:lstStyle/>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Máy bơm pittong dọc trục và động cơ </a:t>
                      </a:r>
                    </a:p>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Máy chuyển đổi và giải pháp tổng thể thủy lực</a:t>
                      </a:r>
                      <a:endParaRPr lang="en-US" sz="1600" kern="1200">
                        <a:solidFill>
                          <a:schemeClr val="bg1"/>
                        </a:solidFill>
                        <a:latin typeface="Times New Roman" panose="02020603050405020304" pitchFamily="18" charset="0"/>
                        <a:ea typeface="+mn-ea"/>
                        <a:cs typeface="Times New Roman" panose="02020603050405020304" pitchFamily="18" charset="0"/>
                      </a:endParaRPr>
                    </a:p>
                  </a:txBody>
                  <a:tcPr/>
                </a:tc>
                <a:tc>
                  <a:txBody>
                    <a:bodyPr/>
                    <a:lstStyle/>
                    <a:p>
                      <a:pPr marL="0" indent="0">
                        <a:buFontTx/>
                        <a:buNone/>
                      </a:pPr>
                      <a:r>
                        <a:rPr lang="vi-VN" sz="1600">
                          <a:solidFill>
                            <a:schemeClr val="bg1"/>
                          </a:solidFill>
                          <a:latin typeface="Times New Roman" panose="02020603050405020304" pitchFamily="18" charset="0"/>
                          <a:cs typeface="Times New Roman" panose="02020603050405020304" pitchFamily="18" charset="0"/>
                        </a:rPr>
                        <a:t>- Bơm piston K3V / K5V Series </a:t>
                      </a:r>
                    </a:p>
                    <a:p>
                      <a:pPr marL="0" indent="0">
                        <a:buFontTx/>
                        <a:buNone/>
                      </a:pPr>
                      <a:r>
                        <a:rPr lang="vi-VN" sz="1600">
                          <a:solidFill>
                            <a:schemeClr val="bg1"/>
                          </a:solidFill>
                          <a:latin typeface="Times New Roman" panose="02020603050405020304" pitchFamily="18" charset="0"/>
                          <a:cs typeface="Times New Roman" panose="02020603050405020304" pitchFamily="18" charset="0"/>
                        </a:rPr>
                        <a:t>- Bơm piston chính cho máy xúc </a:t>
                      </a:r>
                    </a:p>
                    <a:p>
                      <a:pPr marL="0" indent="0">
                        <a:buFontTx/>
                        <a:buNone/>
                      </a:pPr>
                      <a:r>
                        <a:rPr lang="vi-VN" sz="1600">
                          <a:solidFill>
                            <a:schemeClr val="bg1"/>
                          </a:solidFill>
                          <a:latin typeface="Times New Roman" panose="02020603050405020304" pitchFamily="18" charset="0"/>
                          <a:cs typeface="Times New Roman" panose="02020603050405020304" pitchFamily="18" charset="0"/>
                        </a:rPr>
                        <a:t>- Bơm bánh răng</a:t>
                      </a:r>
                      <a:endParaRPr lang="en-US" sz="160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65ABAA4B-2988-402A-9769-BF6DBEBAD911}"/>
              </a:ext>
            </a:extLst>
          </p:cNvPr>
          <p:cNvSpPr txBox="1"/>
          <p:nvPr/>
        </p:nvSpPr>
        <p:spPr>
          <a:xfrm>
            <a:off x="8948506" y="2399097"/>
            <a:ext cx="1861929"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Đối Tác</a:t>
            </a:r>
          </a:p>
        </p:txBody>
      </p:sp>
      <p:cxnSp>
        <p:nvCxnSpPr>
          <p:cNvPr id="19" name="Straight Connector 18">
            <a:extLst>
              <a:ext uri="{FF2B5EF4-FFF2-40B4-BE49-F238E27FC236}">
                <a16:creationId xmlns:a16="http://schemas.microsoft.com/office/drawing/2014/main" xmlns="" id="{B54FF5F0-E56F-4BBE-A5D1-A048386B67B6}"/>
              </a:ext>
            </a:extLst>
          </p:cNvPr>
          <p:cNvCxnSpPr>
            <a:cxnSpLocks/>
          </p:cNvCxnSpPr>
          <p:nvPr/>
        </p:nvCxnSpPr>
        <p:spPr>
          <a:xfrm>
            <a:off x="9468652" y="2741774"/>
            <a:ext cx="821635"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C8938BB6-9B4E-4037-96EB-09C98BBC9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842" y="5398168"/>
            <a:ext cx="1608810" cy="984703"/>
          </a:xfrm>
          <a:prstGeom prst="rect">
            <a:avLst/>
          </a:prstGeom>
        </p:spPr>
      </p:pic>
      <p:pic>
        <p:nvPicPr>
          <p:cNvPr id="22" name="Picture 21">
            <a:extLst>
              <a:ext uri="{FF2B5EF4-FFF2-40B4-BE49-F238E27FC236}">
                <a16:creationId xmlns:a16="http://schemas.microsoft.com/office/drawing/2014/main" xmlns="" id="{888B15B3-80BE-437C-8DA2-C2DE63305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379" y="5520139"/>
            <a:ext cx="1118427" cy="905043"/>
          </a:xfrm>
          <a:prstGeom prst="rect">
            <a:avLst/>
          </a:prstGeom>
        </p:spPr>
      </p:pic>
      <p:pic>
        <p:nvPicPr>
          <p:cNvPr id="24" name="Picture 23">
            <a:extLst>
              <a:ext uri="{FF2B5EF4-FFF2-40B4-BE49-F238E27FC236}">
                <a16:creationId xmlns:a16="http://schemas.microsoft.com/office/drawing/2014/main" xmlns="" id="{21F09ACD-62CA-464C-9257-3B3B7753D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133" y="5467297"/>
            <a:ext cx="2067311" cy="905044"/>
          </a:xfrm>
          <a:prstGeom prst="rect">
            <a:avLst/>
          </a:prstGeom>
        </p:spPr>
      </p:pic>
      <p:pic>
        <p:nvPicPr>
          <p:cNvPr id="26" name="Picture 25">
            <a:extLst>
              <a:ext uri="{FF2B5EF4-FFF2-40B4-BE49-F238E27FC236}">
                <a16:creationId xmlns:a16="http://schemas.microsoft.com/office/drawing/2014/main" xmlns="" id="{6813E8AE-2635-432D-BE84-1E2D80FD6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905" y="4439699"/>
            <a:ext cx="2033131" cy="574329"/>
          </a:xfrm>
          <a:prstGeom prst="rect">
            <a:avLst/>
          </a:prstGeom>
        </p:spPr>
      </p:pic>
      <p:pic>
        <p:nvPicPr>
          <p:cNvPr id="31" name="Picture 30">
            <a:extLst>
              <a:ext uri="{FF2B5EF4-FFF2-40B4-BE49-F238E27FC236}">
                <a16:creationId xmlns:a16="http://schemas.microsoft.com/office/drawing/2014/main" xmlns="" id="{096FC7BA-D3E2-4171-965C-58B43DAFC8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905" y="3653884"/>
            <a:ext cx="2033131" cy="574329"/>
          </a:xfrm>
          <a:prstGeom prst="rect">
            <a:avLst/>
          </a:prstGeom>
        </p:spPr>
      </p:pic>
      <p:pic>
        <p:nvPicPr>
          <p:cNvPr id="33" name="Picture 32">
            <a:extLst>
              <a:ext uri="{FF2B5EF4-FFF2-40B4-BE49-F238E27FC236}">
                <a16:creationId xmlns:a16="http://schemas.microsoft.com/office/drawing/2014/main" xmlns="" id="{62EB1A7D-C2CD-47B0-939C-4DB456A653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4091" y="2889542"/>
            <a:ext cx="2033131" cy="574329"/>
          </a:xfrm>
          <a:prstGeom prst="rect">
            <a:avLst/>
          </a:prstGeom>
        </p:spPr>
      </p:pic>
      <p:pic>
        <p:nvPicPr>
          <p:cNvPr id="21" name="Picture 20">
            <a:extLst>
              <a:ext uri="{FF2B5EF4-FFF2-40B4-BE49-F238E27FC236}">
                <a16:creationId xmlns:a16="http://schemas.microsoft.com/office/drawing/2014/main" xmlns="" id="{2F08F9D7-B7EE-469E-832E-057B805E02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7558" y="479612"/>
            <a:ext cx="982657" cy="573659"/>
          </a:xfrm>
          <a:prstGeom prst="rect">
            <a:avLst/>
          </a:prstGeom>
          <a:effectLst>
            <a:glow rad="76200">
              <a:schemeClr val="accent1">
                <a:alpha val="40000"/>
              </a:schemeClr>
            </a:glow>
          </a:effectLst>
        </p:spPr>
      </p:pic>
    </p:spTree>
    <p:extLst>
      <p:ext uri="{BB962C8B-B14F-4D97-AF65-F5344CB8AC3E}">
        <p14:creationId xmlns:p14="http://schemas.microsoft.com/office/powerpoint/2010/main" val="131079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p:spPr>
      </p:pic>
      <p:sp>
        <p:nvSpPr>
          <p:cNvPr id="6" name="TextBox 5">
            <a:extLst>
              <a:ext uri="{FF2B5EF4-FFF2-40B4-BE49-F238E27FC236}">
                <a16:creationId xmlns:a16="http://schemas.microsoft.com/office/drawing/2014/main" xmlns="" id="{BEBF697F-8269-419D-B89C-853BB6ECE101}"/>
              </a:ext>
            </a:extLst>
          </p:cNvPr>
          <p:cNvSpPr txBox="1"/>
          <p:nvPr/>
        </p:nvSpPr>
        <p:spPr>
          <a:xfrm>
            <a:off x="3043722" y="430126"/>
            <a:ext cx="6104556"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4</a:t>
            </a:r>
            <a:r>
              <a:rPr lang="en-US" sz="3600" b="1">
                <a:solidFill>
                  <a:schemeClr val="bg1"/>
                </a:solidFill>
                <a:latin typeface="Adobe Hebrew" panose="02040503050201020203" pitchFamily="18" charset="-79"/>
                <a:cs typeface="Adobe Hebrew" panose="02040503050201020203" pitchFamily="18" charset="-79"/>
              </a:rPr>
              <a:t>. SHINHUNG IND CO.,LTD</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en-US" sz="1600">
                <a:solidFill>
                  <a:schemeClr val="bg1"/>
                </a:solidFill>
                <a:latin typeface="Adobe Hebrew" panose="02040503050201020203" pitchFamily="18" charset="-79"/>
                <a:cs typeface="Adobe Hebrew" panose="02040503050201020203" pitchFamily="18" charset="-79"/>
              </a:rPr>
              <a:t>Đ</a:t>
            </a:r>
            <a:r>
              <a:rPr lang="vi-VN" sz="1600">
                <a:solidFill>
                  <a:schemeClr val="bg1"/>
                </a:solidFill>
                <a:latin typeface="Adobe Hebrew" panose="02040503050201020203" pitchFamily="18" charset="-79"/>
                <a:cs typeface="Adobe Hebrew" panose="02040503050201020203" pitchFamily="18" charset="-79"/>
              </a:rPr>
              <a:t>ược thành lập vào năm 1957 và </a:t>
            </a:r>
            <a:r>
              <a:rPr lang="en-US" sz="1600">
                <a:solidFill>
                  <a:schemeClr val="bg1"/>
                </a:solidFill>
                <a:latin typeface="Adobe Hebrew" panose="02040503050201020203" pitchFamily="18" charset="-79"/>
                <a:cs typeface="Adobe Hebrew" panose="02040503050201020203" pitchFamily="18" charset="-79"/>
              </a:rPr>
              <a:t>hơn</a:t>
            </a:r>
            <a:r>
              <a:rPr lang="vi-VN" sz="1600">
                <a:solidFill>
                  <a:schemeClr val="bg1"/>
                </a:solidFill>
                <a:latin typeface="Adobe Hebrew" panose="02040503050201020203" pitchFamily="18" charset="-79"/>
                <a:cs typeface="Adobe Hebrew" panose="02040503050201020203" pitchFamily="18" charset="-79"/>
              </a:rPr>
              <a:t> 60 năm qua, SHINHUNG đã phát triển thành một công ty chuyên về các sản phẩm liên quan đến khí đốt như mỏ cắt gas, bộ điều áp và thiết bị chống giật. Và không  bằng lòng với những thành quả đã có</a:t>
            </a:r>
            <a:r>
              <a:rPr lang="en-US" sz="1600">
                <a:solidFill>
                  <a:schemeClr val="bg1"/>
                </a:solidFill>
                <a:latin typeface="Adobe Hebrew" panose="02040503050201020203" pitchFamily="18" charset="-79"/>
                <a:cs typeface="Adobe Hebrew" panose="02040503050201020203" pitchFamily="18" charset="-79"/>
              </a:rPr>
              <a:t> chúng tôi tiếp tục phát triển  ở </a:t>
            </a:r>
            <a:r>
              <a:rPr lang="vi-VN" sz="1600">
                <a:solidFill>
                  <a:schemeClr val="bg1"/>
                </a:solidFill>
                <a:latin typeface="Adobe Hebrew" panose="02040503050201020203" pitchFamily="18" charset="-79"/>
                <a:cs typeface="Adobe Hebrew" panose="02040503050201020203" pitchFamily="18" charset="-79"/>
              </a:rPr>
              <a:t>các lĩnh vực</a:t>
            </a:r>
            <a:r>
              <a:rPr lang="en-US" sz="1600">
                <a:solidFill>
                  <a:schemeClr val="bg1"/>
                </a:solidFill>
                <a:latin typeface="Adobe Hebrew" panose="02040503050201020203" pitchFamily="18" charset="-79"/>
                <a:cs typeface="Adobe Hebrew" panose="02040503050201020203" pitchFamily="18" charset="-79"/>
              </a:rPr>
              <a:t> khác</a:t>
            </a:r>
            <a:r>
              <a:rPr lang="vi-VN" sz="1600">
                <a:solidFill>
                  <a:schemeClr val="bg1"/>
                </a:solidFill>
                <a:latin typeface="Adobe Hebrew" panose="02040503050201020203" pitchFamily="18" charset="-79"/>
                <a:cs typeface="Adobe Hebrew" panose="02040503050201020203" pitchFamily="18" charset="-79"/>
              </a:rPr>
              <a:t> như đóng tàu, thép và các ngành xây dựng.</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5247860" y="2695543"/>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4649378" y="2361693"/>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1625910231"/>
              </p:ext>
            </p:extLst>
          </p:nvPr>
        </p:nvGraphicFramePr>
        <p:xfrm>
          <a:off x="2120425" y="2829259"/>
          <a:ext cx="7283728" cy="2164080"/>
        </p:xfrm>
        <a:graphic>
          <a:graphicData uri="http://schemas.openxmlformats.org/drawingml/2006/table">
            <a:tbl>
              <a:tblPr firstRow="1" bandRow="1">
                <a:tableStyleId>{3B4B98B0-60AC-42C2-AFA5-B58CD77FA1E5}</a:tableStyleId>
              </a:tblPr>
              <a:tblGrid>
                <a:gridCol w="3220201">
                  <a:extLst>
                    <a:ext uri="{9D8B030D-6E8A-4147-A177-3AD203B41FA5}">
                      <a16:colId xmlns:a16="http://schemas.microsoft.com/office/drawing/2014/main" xmlns="" val="3683685490"/>
                    </a:ext>
                  </a:extLst>
                </a:gridCol>
                <a:gridCol w="2169177">
                  <a:extLst>
                    <a:ext uri="{9D8B030D-6E8A-4147-A177-3AD203B41FA5}">
                      <a16:colId xmlns:a16="http://schemas.microsoft.com/office/drawing/2014/main" xmlns="" val="3626807918"/>
                    </a:ext>
                  </a:extLst>
                </a:gridCol>
                <a:gridCol w="1894350">
                  <a:extLst>
                    <a:ext uri="{9D8B030D-6E8A-4147-A177-3AD203B41FA5}">
                      <a16:colId xmlns:a16="http://schemas.microsoft.com/office/drawing/2014/main" xmlns="" val="2974850517"/>
                    </a:ext>
                  </a:extLst>
                </a:gridCol>
              </a:tblGrid>
              <a:tr h="0">
                <a:tc>
                  <a:txBody>
                    <a:bodyPr/>
                    <a:lstStyle/>
                    <a:p>
                      <a:pPr algn="ctr"/>
                      <a:r>
                        <a:rPr lang="en-US" u="sng">
                          <a:solidFill>
                            <a:schemeClr val="bg1"/>
                          </a:solidFill>
                          <a:latin typeface="Adobe Hebrew" panose="02040503050201020203" pitchFamily="18" charset="-79"/>
                          <a:cs typeface="Adobe Hebrew" panose="02040503050201020203" pitchFamily="18" charset="-79"/>
                        </a:rPr>
                        <a:t>Cột Mốc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Lĩnh Vực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Sản Phẩm</a:t>
                      </a:r>
                    </a:p>
                  </a:txBody>
                  <a:tcPr/>
                </a:tc>
                <a:extLst>
                  <a:ext uri="{0D108BD9-81ED-4DB2-BD59-A6C34878D82A}">
                    <a16:rowId xmlns:a16="http://schemas.microsoft.com/office/drawing/2014/main" xmlns="" val="2037687321"/>
                  </a:ext>
                </a:extLst>
              </a:tr>
              <a:tr h="879030">
                <a:tc>
                  <a:txBody>
                    <a:bodyPr/>
                    <a:lstStyle/>
                    <a:p>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Năm 1970: </a:t>
                      </a:r>
                      <a:r>
                        <a:rPr lang="en-US" sz="1600" kern="1200">
                          <a:solidFill>
                            <a:schemeClr val="bg1"/>
                          </a:solidFill>
                          <a:latin typeface="Times New Roman" panose="02020603050405020304" pitchFamily="18" charset="0"/>
                          <a:ea typeface="+mn-ea"/>
                          <a:cs typeface="Times New Roman" panose="02020603050405020304" pitchFamily="18" charset="0"/>
                        </a:rPr>
                        <a:t>Thành lập công ty ShinHung IND Co.,LTD</a:t>
                      </a:r>
                    </a:p>
                    <a:p>
                      <a:r>
                        <a:rPr lang="vi-VN"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Năm 1984</a:t>
                      </a:r>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Được bình chọn là doanh nghiệp vừa và nhỏ triển vọng</a:t>
                      </a:r>
                      <a:endParaRPr lang="en-US" sz="1600" kern="1200">
                        <a:solidFill>
                          <a:schemeClr val="bg1"/>
                        </a:solidFill>
                        <a:latin typeface="Times New Roman" panose="02020603050405020304" pitchFamily="18" charset="0"/>
                        <a:ea typeface="+mn-ea"/>
                        <a:cs typeface="Times New Roman" panose="02020603050405020304" pitchFamily="18" charset="0"/>
                      </a:endParaRPr>
                    </a:p>
                    <a:p>
                      <a:r>
                        <a:rPr lang="vi-VN"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Năm 1996</a:t>
                      </a:r>
                      <a:r>
                        <a:rPr lang="en-US" sz="1600" kern="1200">
                          <a:solidFill>
                            <a:schemeClr val="accent4">
                              <a:lumMod val="60000"/>
                              <a:lumOff val="40000"/>
                            </a:schemeClr>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Bộ trưởng Bộ Thương mại và Công nghiệp Khen thưởng số 17972</a:t>
                      </a:r>
                      <a:endParaRPr lang="en-US" sz="1600" kern="1200">
                        <a:solidFill>
                          <a:schemeClr val="bg1"/>
                        </a:solidFill>
                        <a:latin typeface="Times New Roman" panose="02020603050405020304" pitchFamily="18" charset="0"/>
                        <a:ea typeface="+mn-ea"/>
                        <a:cs typeface="Times New Roman" panose="02020603050405020304" pitchFamily="18" charset="0"/>
                      </a:endParaRPr>
                    </a:p>
                  </a:txBody>
                  <a:tcPr/>
                </a:tc>
                <a:tc>
                  <a:txBody>
                    <a:bodyPr/>
                    <a:lstStyle/>
                    <a:p>
                      <a:pPr marL="0" indent="0" algn="l">
                        <a:buFontTx/>
                        <a:buNone/>
                      </a:pPr>
                      <a:r>
                        <a:rPr lang="vi-VN" sz="1600" kern="1200">
                          <a:solidFill>
                            <a:schemeClr val="bg1"/>
                          </a:solidFill>
                          <a:latin typeface="+mj-lt"/>
                          <a:ea typeface="+mn-ea"/>
                          <a:cs typeface="Adobe Hebrew" panose="02040503050201020203" pitchFamily="18" charset="-79"/>
                        </a:rPr>
                        <a:t>- Cơ khí</a:t>
                      </a:r>
                    </a:p>
                    <a:p>
                      <a:pPr marL="0" indent="0" algn="l">
                        <a:buFontTx/>
                        <a:buNone/>
                      </a:pPr>
                      <a:r>
                        <a:rPr lang="vi-VN" sz="1600" kern="1200">
                          <a:solidFill>
                            <a:schemeClr val="bg1"/>
                          </a:solidFill>
                          <a:latin typeface="+mj-lt"/>
                          <a:ea typeface="+mn-ea"/>
                          <a:cs typeface="Adobe Hebrew" panose="02040503050201020203" pitchFamily="18" charset="-79"/>
                        </a:rPr>
                        <a:t>- Đóng tàu</a:t>
                      </a:r>
                    </a:p>
                    <a:p>
                      <a:pPr marL="0" indent="0" algn="l">
                        <a:buFontTx/>
                        <a:buNone/>
                      </a:pPr>
                      <a:r>
                        <a:rPr lang="vi-VN" sz="1600" kern="1200">
                          <a:solidFill>
                            <a:schemeClr val="bg1"/>
                          </a:solidFill>
                          <a:latin typeface="+mj-lt"/>
                          <a:ea typeface="+mn-ea"/>
                          <a:cs typeface="Adobe Hebrew" panose="02040503050201020203" pitchFamily="18" charset="-79"/>
                        </a:rPr>
                        <a:t>- Xây dựng</a:t>
                      </a:r>
                      <a:endParaRPr lang="en-US" sz="1600" kern="1200">
                        <a:solidFill>
                          <a:schemeClr val="bg1"/>
                        </a:solidFill>
                        <a:latin typeface="+mj-lt"/>
                        <a:ea typeface="+mn-ea"/>
                        <a:cs typeface="Adobe Hebrew" panose="02040503050201020203" pitchFamily="18" charset="-79"/>
                      </a:endParaRPr>
                    </a:p>
                  </a:txBody>
                  <a:tcPr/>
                </a:tc>
                <a:tc>
                  <a:txBody>
                    <a:bodyPr/>
                    <a:lstStyle/>
                    <a:p>
                      <a:r>
                        <a:rPr lang="en-US" sz="1600">
                          <a:solidFill>
                            <a:schemeClr val="bg1"/>
                          </a:solidFill>
                          <a:latin typeface="Times New Roman" panose="02020603050405020304" pitchFamily="18" charset="0"/>
                          <a:cs typeface="Times New Roman" panose="02020603050405020304" pitchFamily="18" charset="0"/>
                        </a:rPr>
                        <a:t>- Mỏ hàn, mỏ cắt</a:t>
                      </a:r>
                    </a:p>
                    <a:p>
                      <a:r>
                        <a:rPr lang="en-US" sz="1600">
                          <a:solidFill>
                            <a:schemeClr val="bg1"/>
                          </a:solidFill>
                          <a:latin typeface="Times New Roman" panose="02020603050405020304" pitchFamily="18" charset="0"/>
                          <a:cs typeface="Times New Roman" panose="02020603050405020304" pitchFamily="18" charset="0"/>
                        </a:rPr>
                        <a:t>- Bộ điều chỉnh</a:t>
                      </a:r>
                    </a:p>
                    <a:p>
                      <a:r>
                        <a:rPr lang="en-US" sz="1600">
                          <a:solidFill>
                            <a:schemeClr val="bg1"/>
                          </a:solidFill>
                          <a:latin typeface="Times New Roman" panose="02020603050405020304" pitchFamily="18" charset="0"/>
                          <a:cs typeface="Times New Roman" panose="02020603050405020304" pitchFamily="18" charset="0"/>
                        </a:rPr>
                        <a:t>- Máy cắt hình</a:t>
                      </a: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77BAA45-6C4A-4A20-9D7D-35BCF7CCB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6234" y="5386609"/>
            <a:ext cx="956802" cy="951038"/>
          </a:xfrm>
          <a:prstGeom prst="rect">
            <a:avLst/>
          </a:prstGeom>
        </p:spPr>
      </p:pic>
      <p:pic>
        <p:nvPicPr>
          <p:cNvPr id="23" name="Picture 22">
            <a:extLst>
              <a:ext uri="{FF2B5EF4-FFF2-40B4-BE49-F238E27FC236}">
                <a16:creationId xmlns:a16="http://schemas.microsoft.com/office/drawing/2014/main" xmlns="" id="{A7032ADF-482A-403B-9097-2683BE315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6347" y="5019962"/>
            <a:ext cx="1720267" cy="1356291"/>
          </a:xfrm>
          <a:prstGeom prst="rect">
            <a:avLst/>
          </a:prstGeom>
        </p:spPr>
      </p:pic>
      <p:pic>
        <p:nvPicPr>
          <p:cNvPr id="25" name="Picture 24">
            <a:extLst>
              <a:ext uri="{FF2B5EF4-FFF2-40B4-BE49-F238E27FC236}">
                <a16:creationId xmlns:a16="http://schemas.microsoft.com/office/drawing/2014/main" xmlns="" id="{EA17B2F2-6EDD-4792-ACFE-8BC5E967E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363" y="5471449"/>
            <a:ext cx="2674209" cy="839246"/>
          </a:xfrm>
          <a:prstGeom prst="rect">
            <a:avLst/>
          </a:prstGeom>
        </p:spPr>
      </p:pic>
      <p:pic>
        <p:nvPicPr>
          <p:cNvPr id="27" name="Picture 26">
            <a:extLst>
              <a:ext uri="{FF2B5EF4-FFF2-40B4-BE49-F238E27FC236}">
                <a16:creationId xmlns:a16="http://schemas.microsoft.com/office/drawing/2014/main" xmlns="" id="{AAEAB795-DA7D-43F4-8031-4D4DF302E5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756" y="5417980"/>
            <a:ext cx="3115473" cy="888296"/>
          </a:xfrm>
          <a:prstGeom prst="rect">
            <a:avLst/>
          </a:prstGeom>
        </p:spPr>
      </p:pic>
      <p:pic>
        <p:nvPicPr>
          <p:cNvPr id="16" name="Picture 15">
            <a:extLst>
              <a:ext uri="{FF2B5EF4-FFF2-40B4-BE49-F238E27FC236}">
                <a16:creationId xmlns:a16="http://schemas.microsoft.com/office/drawing/2014/main" xmlns="" id="{16251CEA-D982-4515-A230-1C85202D47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133" y="387930"/>
            <a:ext cx="1070004" cy="624651"/>
          </a:xfrm>
          <a:prstGeom prst="rect">
            <a:avLst/>
          </a:prstGeom>
          <a:effectLst>
            <a:glow rad="76200">
              <a:schemeClr val="accent1">
                <a:alpha val="40000"/>
              </a:schemeClr>
            </a:glow>
          </a:effectLst>
        </p:spPr>
      </p:pic>
    </p:spTree>
    <p:extLst>
      <p:ext uri="{BB962C8B-B14F-4D97-AF65-F5344CB8AC3E}">
        <p14:creationId xmlns:p14="http://schemas.microsoft.com/office/powerpoint/2010/main" val="27609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p:spPr>
      </p:pic>
      <p:sp>
        <p:nvSpPr>
          <p:cNvPr id="6" name="TextBox 5">
            <a:extLst>
              <a:ext uri="{FF2B5EF4-FFF2-40B4-BE49-F238E27FC236}">
                <a16:creationId xmlns:a16="http://schemas.microsoft.com/office/drawing/2014/main" xmlns="" id="{BEBF697F-8269-419D-B89C-853BB6ECE101}"/>
              </a:ext>
            </a:extLst>
          </p:cNvPr>
          <p:cNvSpPr txBox="1"/>
          <p:nvPr/>
        </p:nvSpPr>
        <p:spPr>
          <a:xfrm>
            <a:off x="2947345" y="431638"/>
            <a:ext cx="6415539"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5</a:t>
            </a:r>
            <a:r>
              <a:rPr lang="en-US" sz="3600" b="1">
                <a:solidFill>
                  <a:schemeClr val="bg1"/>
                </a:solidFill>
                <a:latin typeface="Adobe Hebrew" panose="02040503050201020203" pitchFamily="18" charset="-79"/>
                <a:cs typeface="Adobe Hebrew" panose="02040503050201020203" pitchFamily="18" charset="-79"/>
              </a:rPr>
              <a:t>. TAECHANG MACHINE.CO</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vi-VN" sz="1600">
                <a:solidFill>
                  <a:schemeClr val="bg1"/>
                </a:solidFill>
                <a:latin typeface="Adobe Hebrew" panose="02040503050201020203" pitchFamily="18" charset="-79"/>
                <a:cs typeface="Adobe Hebrew" panose="02040503050201020203" pitchFamily="18" charset="-79"/>
              </a:rPr>
              <a:t>Công ty chúng tôi đã và đang liên tục phấn đấu và phát triển với phương châm luôn đổi mới để cải tiển công nghệ và chất lượng tốt hơn kể từ khi công ty được thành lập. Dựa trên sức mạnh công nghệ được phát triển qua quá trình nghiên cứu, công ty chúng tôi đang sản xuất số lượng lớn các bộ phận máy công cụ và bộ phận quốc phòng. </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2743200" y="2741774"/>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2133600" y="2399097"/>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1039960192"/>
              </p:ext>
            </p:extLst>
          </p:nvPr>
        </p:nvGraphicFramePr>
        <p:xfrm>
          <a:off x="504407" y="2862378"/>
          <a:ext cx="7828707" cy="2164080"/>
        </p:xfrm>
        <a:graphic>
          <a:graphicData uri="http://schemas.openxmlformats.org/drawingml/2006/table">
            <a:tbl>
              <a:tblPr firstRow="1" bandRow="1">
                <a:tableStyleId>{3B4B98B0-60AC-42C2-AFA5-B58CD77FA1E5}</a:tableStyleId>
              </a:tblPr>
              <a:tblGrid>
                <a:gridCol w="2819369">
                  <a:extLst>
                    <a:ext uri="{9D8B030D-6E8A-4147-A177-3AD203B41FA5}">
                      <a16:colId xmlns:a16="http://schemas.microsoft.com/office/drawing/2014/main" xmlns="" val="3683685490"/>
                    </a:ext>
                  </a:extLst>
                </a:gridCol>
                <a:gridCol w="2464164">
                  <a:extLst>
                    <a:ext uri="{9D8B030D-6E8A-4147-A177-3AD203B41FA5}">
                      <a16:colId xmlns:a16="http://schemas.microsoft.com/office/drawing/2014/main" xmlns="" val="3626807918"/>
                    </a:ext>
                  </a:extLst>
                </a:gridCol>
                <a:gridCol w="2545174">
                  <a:extLst>
                    <a:ext uri="{9D8B030D-6E8A-4147-A177-3AD203B41FA5}">
                      <a16:colId xmlns:a16="http://schemas.microsoft.com/office/drawing/2014/main" xmlns="" val="2974850517"/>
                    </a:ext>
                  </a:extLst>
                </a:gridCol>
              </a:tblGrid>
              <a:tr h="249779">
                <a:tc>
                  <a:txBody>
                    <a:bodyPr/>
                    <a:lstStyle/>
                    <a:p>
                      <a:pPr algn="ctr"/>
                      <a:r>
                        <a:rPr lang="en-US" u="sng">
                          <a:solidFill>
                            <a:schemeClr val="bg1">
                              <a:lumMod val="95000"/>
                            </a:schemeClr>
                          </a:solidFill>
                          <a:latin typeface="Adobe Hebrew" panose="02040503050201020203" pitchFamily="18" charset="-79"/>
                          <a:cs typeface="Adobe Hebrew" panose="02040503050201020203" pitchFamily="18" charset="-79"/>
                        </a:rPr>
                        <a:t>Cột Mốc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Lĩnh Vực</a:t>
                      </a: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Sản Phẩm</a:t>
                      </a:r>
                    </a:p>
                  </a:txBody>
                  <a:tcPr/>
                </a:tc>
                <a:extLst>
                  <a:ext uri="{0D108BD9-81ED-4DB2-BD59-A6C34878D82A}">
                    <a16:rowId xmlns:a16="http://schemas.microsoft.com/office/drawing/2014/main" xmlns="" val="2037687321"/>
                  </a:ext>
                </a:extLst>
              </a:tr>
              <a:tr h="879030">
                <a:tc>
                  <a:txBody>
                    <a:bodyPr/>
                    <a:lstStyle/>
                    <a:p>
                      <a:r>
                        <a:rPr lang="vi-VN" sz="1600" kern="1200">
                          <a:solidFill>
                            <a:schemeClr val="accent4">
                              <a:lumMod val="60000"/>
                              <a:lumOff val="40000"/>
                            </a:schemeClr>
                          </a:solidFill>
                          <a:latin typeface="+mj-lt"/>
                          <a:ea typeface="+mn-ea"/>
                          <a:cs typeface="Adobe Hebrew" panose="02040503050201020203" pitchFamily="18" charset="-79"/>
                        </a:rPr>
                        <a:t>03 - 1993: </a:t>
                      </a:r>
                      <a:r>
                        <a:rPr lang="vi-VN" sz="1600">
                          <a:solidFill>
                            <a:schemeClr val="bg1"/>
                          </a:solidFill>
                          <a:latin typeface="+mj-lt"/>
                          <a:cs typeface="Adobe Hebrew" panose="02040503050201020203" pitchFamily="18" charset="-79"/>
                        </a:rPr>
                        <a:t>Thành lập Tea chang Machine.Co</a:t>
                      </a:r>
                    </a:p>
                    <a:p>
                      <a:r>
                        <a:rPr lang="vi-VN" sz="1600" kern="1200">
                          <a:solidFill>
                            <a:schemeClr val="accent4">
                              <a:lumMod val="60000"/>
                              <a:lumOff val="40000"/>
                            </a:schemeClr>
                          </a:solidFill>
                          <a:latin typeface="+mj-lt"/>
                          <a:ea typeface="+mn-ea"/>
                          <a:cs typeface="Adobe Hebrew" panose="02040503050201020203" pitchFamily="18" charset="-79"/>
                        </a:rPr>
                        <a:t>10 – 2014: </a:t>
                      </a:r>
                      <a:r>
                        <a:rPr lang="vi-VN" sz="1600">
                          <a:solidFill>
                            <a:schemeClr val="bg1"/>
                          </a:solidFill>
                          <a:latin typeface="+mj-lt"/>
                          <a:cs typeface="Adobe Hebrew" panose="02040503050201020203" pitchFamily="18" charset="-79"/>
                        </a:rPr>
                        <a:t>Được chọn là công ty đổi mới công nghiệp xuất sắc </a:t>
                      </a:r>
                    </a:p>
                    <a:p>
                      <a:r>
                        <a:rPr lang="vi-VN" sz="1600" kern="1200">
                          <a:solidFill>
                            <a:schemeClr val="accent4">
                              <a:lumMod val="60000"/>
                              <a:lumOff val="40000"/>
                            </a:schemeClr>
                          </a:solidFill>
                          <a:latin typeface="+mj-lt"/>
                          <a:ea typeface="+mn-ea"/>
                          <a:cs typeface="Adobe Hebrew" panose="02040503050201020203" pitchFamily="18" charset="-79"/>
                        </a:rPr>
                        <a:t>11 – 2018: </a:t>
                      </a:r>
                      <a:r>
                        <a:rPr lang="vi-VN" sz="1600">
                          <a:solidFill>
                            <a:schemeClr val="bg1"/>
                          </a:solidFill>
                          <a:latin typeface="+mj-lt"/>
                          <a:cs typeface="Adobe Hebrew" panose="02040503050201020203" pitchFamily="18" charset="-79"/>
                        </a:rPr>
                        <a:t>Được nhận giấy khen của thị trưởng thành phố Changwon</a:t>
                      </a:r>
                      <a:endParaRPr lang="en-US" sz="1600">
                        <a:solidFill>
                          <a:schemeClr val="bg1"/>
                        </a:solidFill>
                        <a:latin typeface="+mj-lt"/>
                        <a:cs typeface="Adobe Hebrew" panose="02040503050201020203" pitchFamily="18" charset="-79"/>
                      </a:endParaRPr>
                    </a:p>
                  </a:txBody>
                  <a:tcPr/>
                </a:tc>
                <a:tc>
                  <a:txBody>
                    <a:bodyPr/>
                    <a:lstStyle/>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Công cụ dụng cụ máy móc.</a:t>
                      </a:r>
                    </a:p>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Máy móc công nghiệp.</a:t>
                      </a:r>
                    </a:p>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- 1 số bộ phận, công cụ, thiết bị phục vụ cho ngành công nghiệp quốc phòng.</a:t>
                      </a:r>
                    </a:p>
                    <a:p>
                      <a:pPr marL="0" indent="0" algn="l">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Máy công cụ chính xác.</a:t>
                      </a:r>
                    </a:p>
                  </a:txBody>
                  <a:tcPr/>
                </a:tc>
                <a:tc>
                  <a:txBody>
                    <a:bodyPr/>
                    <a:lstStyle/>
                    <a:p>
                      <a:pPr marL="0" indent="0">
                        <a:buFontTx/>
                        <a:buNone/>
                      </a:pPr>
                      <a:r>
                        <a:rPr lang="en-US" sz="1600">
                          <a:solidFill>
                            <a:schemeClr val="bg1"/>
                          </a:solidFill>
                          <a:latin typeface="Times New Roman" panose="02020603050405020304" pitchFamily="18" charset="0"/>
                          <a:cs typeface="Times New Roman" panose="02020603050405020304" pitchFamily="18" charset="0"/>
                        </a:rPr>
                        <a:t>- </a:t>
                      </a:r>
                      <a:r>
                        <a:rPr lang="vi-VN" sz="1600">
                          <a:solidFill>
                            <a:schemeClr val="bg1"/>
                          </a:solidFill>
                          <a:latin typeface="Times New Roman" panose="02020603050405020304" pitchFamily="18" charset="0"/>
                          <a:cs typeface="Times New Roman" panose="02020603050405020304" pitchFamily="18" charset="0"/>
                        </a:rPr>
                        <a:t>Các bộ phận của cơ khí chính xác</a:t>
                      </a:r>
                      <a:endParaRPr lang="en-US" sz="1600">
                        <a:solidFill>
                          <a:schemeClr val="bg1"/>
                        </a:solidFill>
                        <a:latin typeface="Times New Roman" panose="02020603050405020304" pitchFamily="18" charset="0"/>
                        <a:cs typeface="Times New Roman" panose="02020603050405020304" pitchFamily="18" charset="0"/>
                      </a:endParaRPr>
                    </a:p>
                    <a:p>
                      <a:pPr marL="0" indent="0">
                        <a:buFontTx/>
                        <a:buNone/>
                      </a:pPr>
                      <a:r>
                        <a:rPr lang="en-US" sz="1600">
                          <a:solidFill>
                            <a:schemeClr val="bg1"/>
                          </a:solidFill>
                          <a:latin typeface="Times New Roman" panose="02020603050405020304" pitchFamily="18" charset="0"/>
                          <a:cs typeface="Times New Roman" panose="02020603050405020304" pitchFamily="18" charset="0"/>
                        </a:rPr>
                        <a:t>- </a:t>
                      </a:r>
                      <a:r>
                        <a:rPr lang="vi-VN" sz="1600">
                          <a:solidFill>
                            <a:schemeClr val="bg1"/>
                          </a:solidFill>
                          <a:latin typeface="Times New Roman" panose="02020603050405020304" pitchFamily="18" charset="0"/>
                          <a:cs typeface="Times New Roman" panose="02020603050405020304" pitchFamily="18" charset="0"/>
                        </a:rPr>
                        <a:t>Máy móc công nghiệp; Các bộ phận cho ngành công nghiệp quốc phòng </a:t>
                      </a:r>
                      <a:endParaRPr lang="en-US" sz="1600">
                        <a:solidFill>
                          <a:schemeClr val="bg1"/>
                        </a:solidFill>
                        <a:latin typeface="Times New Roman" panose="02020603050405020304" pitchFamily="18" charset="0"/>
                        <a:cs typeface="Times New Roman" panose="02020603050405020304" pitchFamily="18" charset="0"/>
                      </a:endParaRPr>
                    </a:p>
                    <a:p>
                      <a:pPr marL="0" indent="0">
                        <a:buFontTx/>
                        <a:buNone/>
                      </a:pPr>
                      <a:r>
                        <a:rPr lang="vi-VN" sz="1600">
                          <a:solidFill>
                            <a:schemeClr val="bg1"/>
                          </a:solidFill>
                          <a:latin typeface="Times New Roman" panose="02020603050405020304" pitchFamily="18" charset="0"/>
                          <a:cs typeface="Times New Roman" panose="02020603050405020304" pitchFamily="18" charset="0"/>
                        </a:rPr>
                        <a:t>- Các loại máy móc và dụng cụ đo lường</a:t>
                      </a:r>
                      <a:endParaRPr lang="en-US" sz="160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65ABAA4B-2988-402A-9769-BF6DBEBAD911}"/>
              </a:ext>
            </a:extLst>
          </p:cNvPr>
          <p:cNvSpPr txBox="1"/>
          <p:nvPr/>
        </p:nvSpPr>
        <p:spPr>
          <a:xfrm>
            <a:off x="8948506" y="2399097"/>
            <a:ext cx="1861929"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Đối Tác</a:t>
            </a:r>
          </a:p>
        </p:txBody>
      </p:sp>
      <p:cxnSp>
        <p:nvCxnSpPr>
          <p:cNvPr id="19" name="Straight Connector 18">
            <a:extLst>
              <a:ext uri="{FF2B5EF4-FFF2-40B4-BE49-F238E27FC236}">
                <a16:creationId xmlns:a16="http://schemas.microsoft.com/office/drawing/2014/main" xmlns="" id="{B54FF5F0-E56F-4BBE-A5D1-A048386B67B6}"/>
              </a:ext>
            </a:extLst>
          </p:cNvPr>
          <p:cNvCxnSpPr>
            <a:cxnSpLocks/>
          </p:cNvCxnSpPr>
          <p:nvPr/>
        </p:nvCxnSpPr>
        <p:spPr>
          <a:xfrm>
            <a:off x="9468652" y="2741774"/>
            <a:ext cx="821635"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xmlns="" id="{9CAE6513-A923-4438-84F2-7FB9A1308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115" y="5334033"/>
            <a:ext cx="1910816" cy="989129"/>
          </a:xfrm>
          <a:prstGeom prst="rect">
            <a:avLst/>
          </a:prstGeom>
        </p:spPr>
      </p:pic>
      <p:pic>
        <p:nvPicPr>
          <p:cNvPr id="29" name="Picture 28">
            <a:extLst>
              <a:ext uri="{FF2B5EF4-FFF2-40B4-BE49-F238E27FC236}">
                <a16:creationId xmlns:a16="http://schemas.microsoft.com/office/drawing/2014/main" xmlns="" id="{97AEA9E5-8520-4DB6-B26D-7A1FBA282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855" y="5463124"/>
            <a:ext cx="1994397" cy="860039"/>
          </a:xfrm>
          <a:prstGeom prst="rect">
            <a:avLst/>
          </a:prstGeom>
        </p:spPr>
      </p:pic>
      <p:pic>
        <p:nvPicPr>
          <p:cNvPr id="30" name="Picture 29">
            <a:extLst>
              <a:ext uri="{FF2B5EF4-FFF2-40B4-BE49-F238E27FC236}">
                <a16:creationId xmlns:a16="http://schemas.microsoft.com/office/drawing/2014/main" xmlns="" id="{24CCE43F-C372-45F3-BDB4-DF9537BC3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588" y="5379580"/>
            <a:ext cx="1631055" cy="978428"/>
          </a:xfrm>
          <a:prstGeom prst="rect">
            <a:avLst/>
          </a:prstGeom>
        </p:spPr>
      </p:pic>
      <p:pic>
        <p:nvPicPr>
          <p:cNvPr id="8" name="Picture 7">
            <a:extLst>
              <a:ext uri="{FF2B5EF4-FFF2-40B4-BE49-F238E27FC236}">
                <a16:creationId xmlns:a16="http://schemas.microsoft.com/office/drawing/2014/main" xmlns="" id="{2B88F34E-4FC8-4C59-909C-F019E9DC18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1524" y="4293791"/>
            <a:ext cx="1394111" cy="452812"/>
          </a:xfrm>
          <a:prstGeom prst="rect">
            <a:avLst/>
          </a:prstGeom>
        </p:spPr>
      </p:pic>
      <p:pic>
        <p:nvPicPr>
          <p:cNvPr id="10" name="Picture 9">
            <a:extLst>
              <a:ext uri="{FF2B5EF4-FFF2-40B4-BE49-F238E27FC236}">
                <a16:creationId xmlns:a16="http://schemas.microsoft.com/office/drawing/2014/main" xmlns="" id="{B0986470-7AD9-4784-B800-5CA52532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5939" y="3606758"/>
            <a:ext cx="1433997" cy="451394"/>
          </a:xfrm>
          <a:prstGeom prst="rect">
            <a:avLst/>
          </a:prstGeom>
        </p:spPr>
      </p:pic>
      <p:pic>
        <p:nvPicPr>
          <p:cNvPr id="13" name="Picture 12">
            <a:extLst>
              <a:ext uri="{FF2B5EF4-FFF2-40B4-BE49-F238E27FC236}">
                <a16:creationId xmlns:a16="http://schemas.microsoft.com/office/drawing/2014/main" xmlns="" id="{E7106DBC-3C5D-4278-94AE-7B3DD2B1A8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6835" y="3606758"/>
            <a:ext cx="1398800" cy="451394"/>
          </a:xfrm>
          <a:prstGeom prst="rect">
            <a:avLst/>
          </a:prstGeom>
        </p:spPr>
      </p:pic>
      <p:pic>
        <p:nvPicPr>
          <p:cNvPr id="16" name="Picture 15">
            <a:extLst>
              <a:ext uri="{FF2B5EF4-FFF2-40B4-BE49-F238E27FC236}">
                <a16:creationId xmlns:a16="http://schemas.microsoft.com/office/drawing/2014/main" xmlns="" id="{D7944BB1-D058-4AC5-9BC6-290C9DA318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5939" y="2908130"/>
            <a:ext cx="1433997" cy="461134"/>
          </a:xfrm>
          <a:prstGeom prst="rect">
            <a:avLst/>
          </a:prstGeom>
        </p:spPr>
      </p:pic>
      <p:pic>
        <p:nvPicPr>
          <p:cNvPr id="32" name="Picture 31">
            <a:extLst>
              <a:ext uri="{FF2B5EF4-FFF2-40B4-BE49-F238E27FC236}">
                <a16:creationId xmlns:a16="http://schemas.microsoft.com/office/drawing/2014/main" xmlns="" id="{30462B73-BD80-49A9-91F6-377FBFA5B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1638" y="2908300"/>
            <a:ext cx="1433997" cy="460964"/>
          </a:xfrm>
          <a:prstGeom prst="rect">
            <a:avLst/>
          </a:prstGeom>
        </p:spPr>
      </p:pic>
      <p:pic>
        <p:nvPicPr>
          <p:cNvPr id="21" name="Picture 20">
            <a:extLst>
              <a:ext uri="{FF2B5EF4-FFF2-40B4-BE49-F238E27FC236}">
                <a16:creationId xmlns:a16="http://schemas.microsoft.com/office/drawing/2014/main" xmlns="" id="{1E6CB550-CD73-4154-9167-9447188209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51931" y="550223"/>
            <a:ext cx="792000" cy="462358"/>
          </a:xfrm>
          <a:prstGeom prst="rect">
            <a:avLst/>
          </a:prstGeom>
          <a:effectLst>
            <a:glow rad="76200">
              <a:schemeClr val="accent1">
                <a:alpha val="40000"/>
              </a:schemeClr>
            </a:glow>
          </a:effectLst>
        </p:spPr>
      </p:pic>
    </p:spTree>
    <p:extLst>
      <p:ext uri="{BB962C8B-B14F-4D97-AF65-F5344CB8AC3E}">
        <p14:creationId xmlns:p14="http://schemas.microsoft.com/office/powerpoint/2010/main" val="378451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FA17-CACB-457F-8F62-4F8D89E623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A8DB585-CCBA-499E-914F-4AB41A6544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2717A8E-63F9-4BED-94CF-E0CE2934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p:spPr>
      </p:pic>
      <p:sp>
        <p:nvSpPr>
          <p:cNvPr id="6" name="TextBox 5">
            <a:extLst>
              <a:ext uri="{FF2B5EF4-FFF2-40B4-BE49-F238E27FC236}">
                <a16:creationId xmlns:a16="http://schemas.microsoft.com/office/drawing/2014/main" xmlns="" id="{BEBF697F-8269-419D-B89C-853BB6ECE101}"/>
              </a:ext>
            </a:extLst>
          </p:cNvPr>
          <p:cNvSpPr txBox="1"/>
          <p:nvPr/>
        </p:nvSpPr>
        <p:spPr>
          <a:xfrm>
            <a:off x="3772059" y="481601"/>
            <a:ext cx="5942652" cy="646331"/>
          </a:xfrm>
          <a:prstGeom prst="rect">
            <a:avLst/>
          </a:prstGeom>
          <a:noFill/>
          <a:ln>
            <a:solidFill>
              <a:schemeClr val="accent4">
                <a:lumMod val="40000"/>
                <a:lumOff val="60000"/>
              </a:schemeClr>
            </a:solidFill>
          </a:ln>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6</a:t>
            </a:r>
            <a:r>
              <a:rPr lang="en-US" sz="3600" b="1">
                <a:solidFill>
                  <a:schemeClr val="bg1"/>
                </a:solidFill>
                <a:latin typeface="Adobe Hebrew" panose="02040503050201020203" pitchFamily="18" charset="-79"/>
                <a:cs typeface="Adobe Hebrew" panose="02040503050201020203" pitchFamily="18" charset="-79"/>
              </a:rPr>
              <a:t>. ESAN GLOBAL CO., LTD</a:t>
            </a:r>
          </a:p>
        </p:txBody>
      </p:sp>
      <p:sp>
        <p:nvSpPr>
          <p:cNvPr id="7" name="Rectangle: Rounded Corners 6">
            <a:extLst>
              <a:ext uri="{FF2B5EF4-FFF2-40B4-BE49-F238E27FC236}">
                <a16:creationId xmlns:a16="http://schemas.microsoft.com/office/drawing/2014/main" xmlns="" id="{66B5EE38-2EDC-4A11-A359-78BCADC52D97}"/>
              </a:ext>
            </a:extLst>
          </p:cNvPr>
          <p:cNvSpPr/>
          <p:nvPr/>
        </p:nvSpPr>
        <p:spPr>
          <a:xfrm>
            <a:off x="669234" y="1243284"/>
            <a:ext cx="10694504" cy="82007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vi-VN" sz="1600">
                <a:solidFill>
                  <a:schemeClr val="accent4">
                    <a:lumMod val="60000"/>
                    <a:lumOff val="40000"/>
                  </a:schemeClr>
                </a:solidFill>
                <a:latin typeface="Adobe Hebrew" panose="02040503050201020203" pitchFamily="18" charset="-79"/>
                <a:cs typeface="Adobe Hebrew" panose="02040503050201020203" pitchFamily="18" charset="-79"/>
              </a:rPr>
              <a:t>Lời giới thiệu: </a:t>
            </a:r>
            <a:r>
              <a:rPr lang="vi-VN" sz="1600">
                <a:solidFill>
                  <a:schemeClr val="bg1"/>
                </a:solidFill>
                <a:latin typeface="Adobe Hebrew" panose="02040503050201020203" pitchFamily="18" charset="-79"/>
                <a:cs typeface="Adobe Hebrew" panose="02040503050201020203" pitchFamily="18" charset="-79"/>
              </a:rPr>
              <a:t>Trong 40 năm, Esan đã tập trung vào các sản </a:t>
            </a:r>
            <a:r>
              <a:rPr lang="en-US" sz="1600">
                <a:solidFill>
                  <a:schemeClr val="bg1"/>
                </a:solidFill>
                <a:latin typeface="Adobe Hebrew" panose="02040503050201020203" pitchFamily="18" charset="-79"/>
                <a:cs typeface="Adobe Hebrew" panose="02040503050201020203" pitchFamily="18" charset="-79"/>
              </a:rPr>
              <a:t>phẩm từ trái Yuzu</a:t>
            </a:r>
            <a:r>
              <a:rPr lang="vi-VN" sz="1600">
                <a:solidFill>
                  <a:schemeClr val="bg1"/>
                </a:solidFill>
                <a:latin typeface="Adobe Hebrew" panose="02040503050201020203" pitchFamily="18" charset="-79"/>
                <a:cs typeface="Adobe Hebrew" panose="02040503050201020203" pitchFamily="18" charset="-79"/>
              </a:rPr>
              <a:t>, bao gồm </a:t>
            </a:r>
            <a:r>
              <a:rPr lang="en-US" sz="1600">
                <a:solidFill>
                  <a:schemeClr val="bg1"/>
                </a:solidFill>
                <a:latin typeface="Adobe Hebrew" panose="02040503050201020203" pitchFamily="18" charset="-79"/>
                <a:cs typeface="Adobe Hebrew" panose="02040503050201020203" pitchFamily="18" charset="-79"/>
              </a:rPr>
              <a:t>trồng</a:t>
            </a:r>
            <a:r>
              <a:rPr lang="vi-VN" sz="1600">
                <a:solidFill>
                  <a:schemeClr val="bg1"/>
                </a:solidFill>
                <a:latin typeface="Adobe Hebrew" panose="02040503050201020203" pitchFamily="18" charset="-79"/>
                <a:cs typeface="Adobe Hebrew" panose="02040503050201020203" pitchFamily="18" charset="-79"/>
              </a:rPr>
              <a:t>, </a:t>
            </a:r>
            <a:r>
              <a:rPr lang="en-US" sz="1600">
                <a:solidFill>
                  <a:schemeClr val="bg1"/>
                </a:solidFill>
                <a:latin typeface="Adobe Hebrew" panose="02040503050201020203" pitchFamily="18" charset="-79"/>
                <a:cs typeface="Adobe Hebrew" panose="02040503050201020203" pitchFamily="18" charset="-79"/>
              </a:rPr>
              <a:t>xử lý đông lạnh tại </a:t>
            </a:r>
            <a:r>
              <a:rPr lang="vi-VN" sz="1600">
                <a:solidFill>
                  <a:schemeClr val="bg1"/>
                </a:solidFill>
                <a:latin typeface="Adobe Hebrew" panose="02040503050201020203" pitchFamily="18" charset="-79"/>
                <a:cs typeface="Adobe Hebrew" panose="02040503050201020203" pitchFamily="18" charset="-79"/>
              </a:rPr>
              <a:t>các cơ sở và nhà máy chế biến. Chúng tôi </a:t>
            </a:r>
            <a:r>
              <a:rPr lang="en-US" sz="1600">
                <a:solidFill>
                  <a:schemeClr val="bg1"/>
                </a:solidFill>
                <a:latin typeface="Adobe Hebrew" panose="02040503050201020203" pitchFamily="18" charset="-79"/>
                <a:cs typeface="Adobe Hebrew" panose="02040503050201020203" pitchFamily="18" charset="-79"/>
              </a:rPr>
              <a:t>trồng Yuzu </a:t>
            </a:r>
            <a:r>
              <a:rPr lang="vi-VN" sz="1600">
                <a:solidFill>
                  <a:schemeClr val="bg1"/>
                </a:solidFill>
                <a:latin typeface="Adobe Hebrew" panose="02040503050201020203" pitchFamily="18" charset="-79"/>
                <a:cs typeface="Adobe Hebrew" panose="02040503050201020203" pitchFamily="18" charset="-79"/>
              </a:rPr>
              <a:t>theo phương pháp canh tác hữu cơ</a:t>
            </a:r>
            <a:r>
              <a:rPr lang="en-US" sz="1600">
                <a:solidFill>
                  <a:schemeClr val="bg1"/>
                </a:solidFill>
                <a:latin typeface="Adobe Hebrew" panose="02040503050201020203" pitchFamily="18" charset="-79"/>
                <a:cs typeface="Adobe Hebrew" panose="02040503050201020203" pitchFamily="18" charset="-79"/>
              </a:rPr>
              <a:t> và </a:t>
            </a:r>
            <a:r>
              <a:rPr lang="vi-VN" sz="1600">
                <a:solidFill>
                  <a:schemeClr val="bg1"/>
                </a:solidFill>
                <a:latin typeface="Adobe Hebrew" panose="02040503050201020203" pitchFamily="18" charset="-79"/>
                <a:cs typeface="Adobe Hebrew" panose="02040503050201020203" pitchFamily="18" charset="-79"/>
              </a:rPr>
              <a:t>tuân thủ các nguyên tắc từ sản xuất đến bán </a:t>
            </a:r>
            <a:r>
              <a:rPr lang="en-US" sz="1600">
                <a:solidFill>
                  <a:schemeClr val="bg1"/>
                </a:solidFill>
                <a:latin typeface="Adobe Hebrew" panose="02040503050201020203" pitchFamily="18" charset="-79"/>
                <a:cs typeface="Adobe Hebrew" panose="02040503050201020203" pitchFamily="18" charset="-79"/>
              </a:rPr>
              <a:t>hàng để đem những sản phẩm tốt nhất</a:t>
            </a:r>
            <a:r>
              <a:rPr lang="vi-VN" sz="1600">
                <a:solidFill>
                  <a:schemeClr val="bg1"/>
                </a:solidFill>
                <a:latin typeface="Adobe Hebrew" panose="02040503050201020203" pitchFamily="18" charset="-79"/>
                <a:cs typeface="Adobe Hebrew" panose="02040503050201020203" pitchFamily="18" charset="-79"/>
              </a:rPr>
              <a:t> </a:t>
            </a:r>
            <a:r>
              <a:rPr lang="en-US" sz="1600">
                <a:solidFill>
                  <a:schemeClr val="bg1"/>
                </a:solidFill>
                <a:latin typeface="Adobe Hebrew" panose="02040503050201020203" pitchFamily="18" charset="-79"/>
                <a:cs typeface="Adobe Hebrew" panose="02040503050201020203" pitchFamily="18" charset="-79"/>
              </a:rPr>
              <a:t>tới</a:t>
            </a:r>
            <a:r>
              <a:rPr lang="vi-VN" sz="1600">
                <a:solidFill>
                  <a:schemeClr val="bg1"/>
                </a:solidFill>
                <a:latin typeface="Adobe Hebrew" panose="02040503050201020203" pitchFamily="18" charset="-79"/>
                <a:cs typeface="Adobe Hebrew" panose="02040503050201020203" pitchFamily="18" charset="-79"/>
              </a:rPr>
              <a:t> tay người tiêu dùng. </a:t>
            </a:r>
            <a:endParaRPr lang="vi-VN" sz="1600">
              <a:solidFill>
                <a:schemeClr val="bg1"/>
              </a:solidFill>
              <a:cs typeface="Adobe Hebrew" panose="02040503050201020203" pitchFamily="18" charset="-79"/>
            </a:endParaRPr>
          </a:p>
        </p:txBody>
      </p:sp>
      <p:cxnSp>
        <p:nvCxnSpPr>
          <p:cNvPr id="11" name="Straight Connector 10">
            <a:extLst>
              <a:ext uri="{FF2B5EF4-FFF2-40B4-BE49-F238E27FC236}">
                <a16:creationId xmlns:a16="http://schemas.microsoft.com/office/drawing/2014/main" xmlns="" id="{D5C50C91-7EBF-4136-8F2B-DA5AD0DCE5CA}"/>
              </a:ext>
            </a:extLst>
          </p:cNvPr>
          <p:cNvCxnSpPr>
            <a:cxnSpLocks/>
          </p:cNvCxnSpPr>
          <p:nvPr/>
        </p:nvCxnSpPr>
        <p:spPr>
          <a:xfrm>
            <a:off x="2743200" y="2741774"/>
            <a:ext cx="102885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AEB20D6-B19F-468F-A898-5C3BD8581CD1}"/>
              </a:ext>
            </a:extLst>
          </p:cNvPr>
          <p:cNvSpPr txBox="1"/>
          <p:nvPr/>
        </p:nvSpPr>
        <p:spPr>
          <a:xfrm>
            <a:off x="2133600" y="2399097"/>
            <a:ext cx="2229702"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Sơ Lược</a:t>
            </a:r>
          </a:p>
        </p:txBody>
      </p:sp>
      <p:graphicFrame>
        <p:nvGraphicFramePr>
          <p:cNvPr id="18" name="Table 18">
            <a:extLst>
              <a:ext uri="{FF2B5EF4-FFF2-40B4-BE49-F238E27FC236}">
                <a16:creationId xmlns:a16="http://schemas.microsoft.com/office/drawing/2014/main" xmlns="" id="{BB761800-4F75-4275-8D6D-ED90CCFB71B7}"/>
              </a:ext>
            </a:extLst>
          </p:cNvPr>
          <p:cNvGraphicFramePr>
            <a:graphicFrameLocks noGrp="1"/>
          </p:cNvGraphicFramePr>
          <p:nvPr>
            <p:extLst>
              <p:ext uri="{D42A27DB-BD31-4B8C-83A1-F6EECF244321}">
                <p14:modId xmlns:p14="http://schemas.microsoft.com/office/powerpoint/2010/main" val="1598663833"/>
              </p:ext>
            </p:extLst>
          </p:nvPr>
        </p:nvGraphicFramePr>
        <p:xfrm>
          <a:off x="504407" y="2862378"/>
          <a:ext cx="7828707" cy="2651760"/>
        </p:xfrm>
        <a:graphic>
          <a:graphicData uri="http://schemas.openxmlformats.org/drawingml/2006/table">
            <a:tbl>
              <a:tblPr firstRow="1" bandRow="1">
                <a:tableStyleId>{3B4B98B0-60AC-42C2-AFA5-B58CD77FA1E5}</a:tableStyleId>
              </a:tblPr>
              <a:tblGrid>
                <a:gridCol w="2819369">
                  <a:extLst>
                    <a:ext uri="{9D8B030D-6E8A-4147-A177-3AD203B41FA5}">
                      <a16:colId xmlns:a16="http://schemas.microsoft.com/office/drawing/2014/main" xmlns="" val="3683685490"/>
                    </a:ext>
                  </a:extLst>
                </a:gridCol>
                <a:gridCol w="2464164">
                  <a:extLst>
                    <a:ext uri="{9D8B030D-6E8A-4147-A177-3AD203B41FA5}">
                      <a16:colId xmlns:a16="http://schemas.microsoft.com/office/drawing/2014/main" xmlns="" val="3626807918"/>
                    </a:ext>
                  </a:extLst>
                </a:gridCol>
                <a:gridCol w="2545174">
                  <a:extLst>
                    <a:ext uri="{9D8B030D-6E8A-4147-A177-3AD203B41FA5}">
                      <a16:colId xmlns:a16="http://schemas.microsoft.com/office/drawing/2014/main" xmlns="" val="2974850517"/>
                    </a:ext>
                  </a:extLst>
                </a:gridCol>
              </a:tblGrid>
              <a:tr h="249779">
                <a:tc gridSpan="2">
                  <a:txBody>
                    <a:bodyPr/>
                    <a:lstStyle/>
                    <a:p>
                      <a:pPr algn="ctr"/>
                      <a:r>
                        <a:rPr lang="en-US" u="sng">
                          <a:solidFill>
                            <a:schemeClr val="bg1">
                              <a:lumMod val="95000"/>
                            </a:schemeClr>
                          </a:solidFill>
                          <a:latin typeface="Adobe Hebrew" panose="02040503050201020203" pitchFamily="18" charset="-79"/>
                          <a:cs typeface="Adobe Hebrew" panose="02040503050201020203" pitchFamily="18" charset="-79"/>
                        </a:rPr>
                        <a:t>Điểm Nổi Bật</a:t>
                      </a:r>
                    </a:p>
                  </a:txBody>
                  <a:tcPr/>
                </a:tc>
                <a:tc hMerge="1">
                  <a:txBody>
                    <a:bodyPr/>
                    <a:lstStyle/>
                    <a:p>
                      <a:pPr algn="ctr"/>
                      <a:endParaRPr lang="en-US" u="sng">
                        <a:solidFill>
                          <a:schemeClr val="bg1">
                            <a:lumMod val="95000"/>
                          </a:schemeClr>
                        </a:solidFill>
                        <a:latin typeface="Adobe Hebrew" panose="02040503050201020203" pitchFamily="18" charset="-79"/>
                        <a:cs typeface="Adobe Hebrew" panose="02040503050201020203" pitchFamily="18" charset="-79"/>
                      </a:endParaRPr>
                    </a:p>
                  </a:txBody>
                  <a:tcPr/>
                </a:tc>
                <a:tc>
                  <a:txBody>
                    <a:bodyPr/>
                    <a:lstStyle/>
                    <a:p>
                      <a:pPr algn="ctr"/>
                      <a:r>
                        <a:rPr lang="en-US" u="sng">
                          <a:solidFill>
                            <a:schemeClr val="bg1"/>
                          </a:solidFill>
                          <a:latin typeface="Adobe Hebrew" panose="02040503050201020203" pitchFamily="18" charset="-79"/>
                          <a:cs typeface="Adobe Hebrew" panose="02040503050201020203" pitchFamily="18" charset="-79"/>
                        </a:rPr>
                        <a:t>Sản Phẩm</a:t>
                      </a:r>
                    </a:p>
                  </a:txBody>
                  <a:tcPr/>
                </a:tc>
                <a:extLst>
                  <a:ext uri="{0D108BD9-81ED-4DB2-BD59-A6C34878D82A}">
                    <a16:rowId xmlns:a16="http://schemas.microsoft.com/office/drawing/2014/main" xmlns="" val="2037687321"/>
                  </a:ext>
                </a:extLst>
              </a:tr>
              <a:tr h="879030">
                <a:tc>
                  <a:txBody>
                    <a:bodyPr/>
                    <a:lstStyle/>
                    <a:p>
                      <a:pPr marL="0" indent="0">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Tập trung vào các sản phẩm của Yuzu trong 40 năm</a:t>
                      </a:r>
                      <a:r>
                        <a:rPr lang="en-US" sz="1600" kern="1200">
                          <a:solidFill>
                            <a:schemeClr val="bg1"/>
                          </a:solidFill>
                          <a:latin typeface="Times New Roman" panose="02020603050405020304" pitchFamily="18" charset="0"/>
                          <a:ea typeface="+mn-ea"/>
                          <a:cs typeface="Times New Roman" panose="02020603050405020304" pitchFamily="18" charset="0"/>
                        </a:rPr>
                        <a:t>.</a:t>
                      </a:r>
                    </a:p>
                    <a:p>
                      <a:pPr marL="0" indent="0">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Trồng Yuzu chất lượng bằng các phương pháp canh tác hữu cơ</a:t>
                      </a:r>
                      <a:r>
                        <a:rPr lang="en-US" sz="1600" kern="1200">
                          <a:solidFill>
                            <a:schemeClr val="bg1"/>
                          </a:solidFill>
                          <a:latin typeface="Times New Roman" panose="02020603050405020304" pitchFamily="18" charset="0"/>
                          <a:ea typeface="+mn-ea"/>
                          <a:cs typeface="Times New Roman" panose="02020603050405020304" pitchFamily="18" charset="0"/>
                        </a:rPr>
                        <a:t>.</a:t>
                      </a:r>
                      <a:endParaRPr lang="vi-VN" sz="1600" kern="1200">
                        <a:solidFill>
                          <a:schemeClr val="bg1"/>
                        </a:solidFill>
                        <a:latin typeface="Times New Roman" panose="02020603050405020304" pitchFamily="18" charset="0"/>
                        <a:ea typeface="+mn-ea"/>
                        <a:cs typeface="Times New Roman" panose="02020603050405020304" pitchFamily="18" charset="0"/>
                      </a:endParaRPr>
                    </a:p>
                    <a:p>
                      <a:pPr marL="0" indent="0">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Thông qua </a:t>
                      </a:r>
                      <a:r>
                        <a:rPr lang="vi-VN" sz="1600" kern="1200">
                          <a:solidFill>
                            <a:schemeClr val="bg1"/>
                          </a:solidFill>
                          <a:latin typeface="Times New Roman" panose="02020603050405020304" pitchFamily="18" charset="0"/>
                          <a:ea typeface="+mn-ea"/>
                          <a:cs typeface="Times New Roman" panose="02020603050405020304" pitchFamily="18" charset="0"/>
                        </a:rPr>
                        <a:t>320 cuộc kiểm tra dư lượng thuốc trừ sâu</a:t>
                      </a:r>
                      <a:r>
                        <a:rPr lang="en-US" sz="1600" kern="1200">
                          <a:solidFill>
                            <a:schemeClr val="bg1"/>
                          </a:solidFill>
                          <a:latin typeface="Times New Roman" panose="02020603050405020304" pitchFamily="18" charset="0"/>
                          <a:ea typeface="+mn-ea"/>
                          <a:cs typeface="Times New Roman" panose="02020603050405020304" pitchFamily="18" charset="0"/>
                        </a:rPr>
                        <a:t>.</a:t>
                      </a:r>
                    </a:p>
                    <a:p>
                      <a:pPr marL="285750" indent="-285750">
                        <a:buFontTx/>
                        <a:buChar char="-"/>
                      </a:pPr>
                      <a:endParaRPr lang="vi-VN" sz="1600" kern="1200">
                        <a:solidFill>
                          <a:schemeClr val="bg1"/>
                        </a:solidFill>
                        <a:latin typeface="Times New Roman" panose="02020603050405020304" pitchFamily="18" charset="0"/>
                        <a:ea typeface="+mn-ea"/>
                        <a:cs typeface="Times New Roman" panose="02020603050405020304" pitchFamily="18" charset="0"/>
                      </a:endParaRPr>
                    </a:p>
                  </a:txBody>
                  <a:tcPr/>
                </a:tc>
                <a:tc>
                  <a:txBody>
                    <a:bodyPr/>
                    <a:lstStyle/>
                    <a:p>
                      <a:pPr marL="0" indent="0" algn="l" defTabSz="914400" rtl="0" eaLnBrk="1" latinLnBrk="0" hangingPunct="1">
                        <a:buFontTx/>
                        <a:buNone/>
                      </a:pPr>
                      <a:r>
                        <a:rPr lang="en-US" sz="1600" kern="1200">
                          <a:solidFill>
                            <a:schemeClr val="bg1"/>
                          </a:solidFill>
                          <a:latin typeface="Times New Roman" panose="02020603050405020304" pitchFamily="18" charset="0"/>
                          <a:ea typeface="+mn-ea"/>
                          <a:cs typeface="Times New Roman" panose="02020603050405020304" pitchFamily="18" charset="0"/>
                        </a:rPr>
                        <a:t>- Kiểm soát tổng thể </a:t>
                      </a:r>
                      <a:r>
                        <a:rPr lang="vi-VN" sz="1600" kern="1200">
                          <a:solidFill>
                            <a:schemeClr val="bg1"/>
                          </a:solidFill>
                          <a:latin typeface="Times New Roman" panose="02020603050405020304" pitchFamily="18" charset="0"/>
                          <a:ea typeface="+mn-ea"/>
                          <a:cs typeface="Times New Roman" panose="02020603050405020304" pitchFamily="18" charset="0"/>
                        </a:rPr>
                        <a:t>bao gồm cả việc trồng Yuzu thân thiện với môi trường, sản xuất và bán hàng</a:t>
                      </a:r>
                      <a:endParaRPr lang="en-US" sz="1600" kern="1200">
                        <a:solidFill>
                          <a:schemeClr val="bg1"/>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bg1"/>
                          </a:solidFill>
                          <a:latin typeface="Times New Roman" panose="02020603050405020304" pitchFamily="18" charset="0"/>
                          <a:ea typeface="+mn-ea"/>
                          <a:cs typeface="Times New Roman" panose="02020603050405020304" pitchFamily="18" charset="0"/>
                        </a:rPr>
                        <a:t>- </a:t>
                      </a:r>
                      <a:r>
                        <a:rPr lang="vi-VN" sz="1600" kern="1200">
                          <a:solidFill>
                            <a:schemeClr val="bg1"/>
                          </a:solidFill>
                          <a:latin typeface="Times New Roman" panose="02020603050405020304" pitchFamily="18" charset="0"/>
                          <a:ea typeface="+mn-ea"/>
                          <a:cs typeface="Times New Roman" panose="02020603050405020304" pitchFamily="18" charset="0"/>
                        </a:rPr>
                        <a:t>Cơ sở vật chất hiện đại bao gồm trang trại Yuzu, điện lạnh các cơ sở và nhà máy chế biến</a:t>
                      </a:r>
                    </a:p>
                    <a:p>
                      <a:pPr marL="285750" indent="-285750" algn="l" defTabSz="914400" rtl="0" eaLnBrk="1" latinLnBrk="0" hangingPunct="1">
                        <a:buFontTx/>
                        <a:buChar char="-"/>
                      </a:pPr>
                      <a:endParaRPr lang="vi-VN" sz="1600" kern="1200">
                        <a:solidFill>
                          <a:schemeClr val="bg1"/>
                        </a:solidFill>
                        <a:latin typeface="Times New Roman" panose="02020603050405020304" pitchFamily="18" charset="0"/>
                        <a:ea typeface="+mn-ea"/>
                        <a:cs typeface="Times New Roman" panose="02020603050405020304" pitchFamily="18" charset="0"/>
                      </a:endParaRPr>
                    </a:p>
                  </a:txBody>
                  <a:tcPr/>
                </a:tc>
                <a:tc>
                  <a:txBody>
                    <a:bodyPr/>
                    <a:lstStyle/>
                    <a:p>
                      <a:pPr marL="0" indent="0">
                        <a:buFontTx/>
                        <a:buNone/>
                      </a:pPr>
                      <a:r>
                        <a:rPr lang="en-US" sz="1600">
                          <a:solidFill>
                            <a:schemeClr val="bg1"/>
                          </a:solidFill>
                          <a:latin typeface="Times New Roman" panose="02020603050405020304" pitchFamily="18" charset="0"/>
                          <a:cs typeface="Times New Roman" panose="02020603050405020304" pitchFamily="18" charset="0"/>
                        </a:rPr>
                        <a:t>- Nước ép đóng chai</a:t>
                      </a:r>
                    </a:p>
                    <a:p>
                      <a:pPr marL="0" indent="0">
                        <a:buFontTx/>
                        <a:buNone/>
                      </a:pPr>
                      <a:r>
                        <a:rPr lang="en-US" sz="1600">
                          <a:solidFill>
                            <a:schemeClr val="bg1"/>
                          </a:solidFill>
                          <a:latin typeface="Times New Roman" panose="02020603050405020304" pitchFamily="18" charset="0"/>
                          <a:cs typeface="Times New Roman" panose="02020603050405020304" pitchFamily="18" charset="0"/>
                        </a:rPr>
                        <a:t>- Các loại sốt và phụ gia chiết suât từ trái Yuzu</a:t>
                      </a:r>
                    </a:p>
                    <a:p>
                      <a:pPr marL="0" indent="0">
                        <a:buFontTx/>
                        <a:buNone/>
                      </a:pPr>
                      <a:r>
                        <a:rPr lang="en-US" sz="1600">
                          <a:solidFill>
                            <a:schemeClr val="bg1"/>
                          </a:solidFill>
                          <a:latin typeface="Times New Roman" panose="02020603050405020304" pitchFamily="18" charset="0"/>
                          <a:cs typeface="Times New Roman" panose="02020603050405020304" pitchFamily="18" charset="0"/>
                        </a:rPr>
                        <a:t>- Các loại kem có hương vị Yuzu</a:t>
                      </a:r>
                    </a:p>
                  </a:txBody>
                  <a:tcPr/>
                </a:tc>
                <a:extLst>
                  <a:ext uri="{0D108BD9-81ED-4DB2-BD59-A6C34878D82A}">
                    <a16:rowId xmlns:a16="http://schemas.microsoft.com/office/drawing/2014/main" xmlns="" val="2448741630"/>
                  </a:ext>
                </a:extLst>
              </a:tr>
            </a:tbl>
          </a:graphicData>
        </a:graphic>
      </p:graphicFrame>
      <p:sp>
        <p:nvSpPr>
          <p:cNvPr id="20" name="Rectangle 19">
            <a:extLst>
              <a:ext uri="{FF2B5EF4-FFF2-40B4-BE49-F238E27FC236}">
                <a16:creationId xmlns:a16="http://schemas.microsoft.com/office/drawing/2014/main" xmlns="" id="{B1DA3089-545A-46C6-9D2B-C3CA9B8D256B}"/>
              </a:ext>
            </a:extLst>
          </p:cNvPr>
          <p:cNvSpPr/>
          <p:nvPr/>
        </p:nvSpPr>
        <p:spPr>
          <a:xfrm>
            <a:off x="278295" y="5488503"/>
            <a:ext cx="11476382" cy="905043"/>
          </a:xfrm>
          <a:prstGeom prst="rect">
            <a:avLst/>
          </a:prstGeom>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65ABAA4B-2988-402A-9769-BF6DBEBAD911}"/>
              </a:ext>
            </a:extLst>
          </p:cNvPr>
          <p:cNvSpPr txBox="1"/>
          <p:nvPr/>
        </p:nvSpPr>
        <p:spPr>
          <a:xfrm>
            <a:off x="8804206" y="2399097"/>
            <a:ext cx="2473394" cy="400110"/>
          </a:xfrm>
          <a:prstGeom prst="rect">
            <a:avLst/>
          </a:prstGeom>
          <a:noFill/>
        </p:spPr>
        <p:txBody>
          <a:bodyPr wrap="square" rtlCol="0">
            <a:spAutoFit/>
          </a:bodyPr>
          <a:lstStyle/>
          <a:p>
            <a:pPr algn="ctr"/>
            <a:r>
              <a:rPr lang="en-US" sz="2000">
                <a:solidFill>
                  <a:srgbClr val="FFFF00"/>
                </a:solidFill>
                <a:latin typeface="Adobe Hebrew" panose="02040503050201020203" pitchFamily="18" charset="-79"/>
                <a:cs typeface="Adobe Hebrew" panose="02040503050201020203" pitchFamily="18" charset="-79"/>
              </a:rPr>
              <a:t>Hình ảnh Sản Phẩm</a:t>
            </a:r>
          </a:p>
        </p:txBody>
      </p:sp>
      <p:cxnSp>
        <p:nvCxnSpPr>
          <p:cNvPr id="19" name="Straight Connector 18">
            <a:extLst>
              <a:ext uri="{FF2B5EF4-FFF2-40B4-BE49-F238E27FC236}">
                <a16:creationId xmlns:a16="http://schemas.microsoft.com/office/drawing/2014/main" xmlns="" id="{B54FF5F0-E56F-4BBE-A5D1-A048386B67B6}"/>
              </a:ext>
            </a:extLst>
          </p:cNvPr>
          <p:cNvCxnSpPr>
            <a:cxnSpLocks/>
          </p:cNvCxnSpPr>
          <p:nvPr/>
        </p:nvCxnSpPr>
        <p:spPr>
          <a:xfrm>
            <a:off x="8804206" y="2741774"/>
            <a:ext cx="236737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F3C977F7-5F4A-45D3-8AA5-BE0DC9311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481" y="3612009"/>
            <a:ext cx="956943" cy="1655762"/>
          </a:xfrm>
          <a:prstGeom prst="rect">
            <a:avLst/>
          </a:prstGeom>
        </p:spPr>
      </p:pic>
      <p:pic>
        <p:nvPicPr>
          <p:cNvPr id="22" name="Picture 21">
            <a:extLst>
              <a:ext uri="{FF2B5EF4-FFF2-40B4-BE49-F238E27FC236}">
                <a16:creationId xmlns:a16="http://schemas.microsoft.com/office/drawing/2014/main" xmlns="" id="{482CCBDD-3DC9-4131-9B51-86AD912B4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115" y="3084452"/>
            <a:ext cx="1100497" cy="2169212"/>
          </a:xfrm>
          <a:prstGeom prst="rect">
            <a:avLst/>
          </a:prstGeom>
        </p:spPr>
      </p:pic>
    </p:spTree>
    <p:extLst>
      <p:ext uri="{BB962C8B-B14F-4D97-AF65-F5344CB8AC3E}">
        <p14:creationId xmlns:p14="http://schemas.microsoft.com/office/powerpoint/2010/main" val="345572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C6507-5835-40EE-BB5E-F2817DAF68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54C1366-BD21-4389-8454-352B9DDDC0C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23732561-4B6F-4AF4-A11C-6701E7190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1" y="-2666999"/>
            <a:ext cx="6858000" cy="12191998"/>
          </a:xfrm>
          <a:prstGeom prst="rect">
            <a:avLst/>
          </a:prstGeom>
          <a:ln>
            <a:solidFill>
              <a:schemeClr val="accent1">
                <a:alpha val="54000"/>
              </a:schemeClr>
            </a:solidFill>
          </a:ln>
        </p:spPr>
      </p:pic>
      <p:sp>
        <p:nvSpPr>
          <p:cNvPr id="5" name="Rounded Rectangle 2">
            <a:extLst>
              <a:ext uri="{FF2B5EF4-FFF2-40B4-BE49-F238E27FC236}">
                <a16:creationId xmlns:a16="http://schemas.microsoft.com/office/drawing/2014/main" xmlns="" id="{29811914-F8B6-4A6F-AAE7-C76FD8BD87D5}"/>
              </a:ext>
            </a:extLst>
          </p:cNvPr>
          <p:cNvSpPr/>
          <p:nvPr/>
        </p:nvSpPr>
        <p:spPr>
          <a:xfrm>
            <a:off x="785750" y="777694"/>
            <a:ext cx="10487975" cy="1607697"/>
          </a:xfrm>
          <a:prstGeom prst="roundRect">
            <a:avLst/>
          </a:prstGeom>
          <a:noFill/>
          <a:ln w="317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vi-VN" sz="5400">
                <a:solidFill>
                  <a:schemeClr val="bg1"/>
                </a:solidFill>
                <a:latin typeface="Times New Roman" panose="02020603050405020304" pitchFamily="18" charset="0"/>
                <a:cs typeface="Times New Roman" panose="02020603050405020304" pitchFamily="18" charset="0"/>
              </a:rPr>
              <a:t>THANK YOU FOR WATCHING</a:t>
            </a:r>
          </a:p>
        </p:txBody>
      </p:sp>
      <p:sp>
        <p:nvSpPr>
          <p:cNvPr id="11" name="Rounded Rectangle 17">
            <a:extLst>
              <a:ext uri="{FF2B5EF4-FFF2-40B4-BE49-F238E27FC236}">
                <a16:creationId xmlns:a16="http://schemas.microsoft.com/office/drawing/2014/main" xmlns="" id="{7FD7B56F-64AA-495A-89B3-FDB7E2C67512}"/>
              </a:ext>
            </a:extLst>
          </p:cNvPr>
          <p:cNvSpPr/>
          <p:nvPr/>
        </p:nvSpPr>
        <p:spPr>
          <a:xfrm>
            <a:off x="331304" y="5559829"/>
            <a:ext cx="11396868" cy="937233"/>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b="1">
                <a:solidFill>
                  <a:schemeClr val="bg1"/>
                </a:solidFill>
                <a:latin typeface="Times New Roman" panose="02020603050405020304" pitchFamily="18" charset="0"/>
                <a:cs typeface="Times New Roman" panose="02020603050405020304" pitchFamily="18" charset="0"/>
              </a:rPr>
              <a:t>Thông tin chi tiết truy cập tại website: </a:t>
            </a:r>
            <a:r>
              <a:rPr lang="en-US" b="1">
                <a:solidFill>
                  <a:srgbClr val="FFFF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Vttc.gov.vn</a:t>
            </a:r>
            <a:endParaRPr lang="en-US" b="1">
              <a:solidFill>
                <a:srgbClr val="FFFF00"/>
              </a:solidFill>
              <a:latin typeface="Times New Roman" panose="02020603050405020304" pitchFamily="18" charset="0"/>
              <a:cs typeface="Times New Roman" panose="02020603050405020304" pitchFamily="18" charset="0"/>
            </a:endParaRPr>
          </a:p>
          <a:p>
            <a:pPr algn="ctr"/>
            <a:r>
              <a:rPr lang="en-US" b="1">
                <a:solidFill>
                  <a:schemeClr val="bg1"/>
                </a:solidFill>
                <a:latin typeface="Times New Roman" panose="02020603050405020304" pitchFamily="18" charset="0"/>
                <a:cs typeface="Times New Roman" panose="02020603050405020304" pitchFamily="18" charset="0"/>
              </a:rPr>
              <a:t>Thông tin liên hệ xin gửi về email: </a:t>
            </a:r>
            <a:r>
              <a:rPr lang="en-US" b="1" i="1">
                <a:solidFill>
                  <a:srgbClr val="FFFF00"/>
                </a:solidFill>
                <a:latin typeface="Times New Roman" panose="02020603050405020304" pitchFamily="18" charset="0"/>
                <a:cs typeface="Times New Roman" panose="02020603050405020304" pitchFamily="18" charset="0"/>
              </a:rPr>
              <a:t>Vtkthu@most.gov.vn </a:t>
            </a:r>
          </a:p>
          <a:p>
            <a:pPr algn="ctr"/>
            <a:r>
              <a:rPr lang="en-US" b="1">
                <a:solidFill>
                  <a:schemeClr val="bg1"/>
                </a:solidFill>
                <a:latin typeface="Times New Roman" panose="02020603050405020304" pitchFamily="18" charset="0"/>
                <a:cs typeface="Times New Roman" panose="02020603050405020304" pitchFamily="18" charset="0"/>
              </a:rPr>
              <a:t>Hoặc số ĐT: Ms Kim Thu </a:t>
            </a:r>
            <a:r>
              <a:rPr lang="en-US" b="1">
                <a:solidFill>
                  <a:srgbClr val="FFFF00"/>
                </a:solidFill>
                <a:latin typeface="Times New Roman" panose="02020603050405020304" pitchFamily="18" charset="0"/>
                <a:cs typeface="Times New Roman" panose="02020603050405020304" pitchFamily="18" charset="0"/>
              </a:rPr>
              <a:t>0912426040</a:t>
            </a:r>
          </a:p>
        </p:txBody>
      </p:sp>
    </p:spTree>
    <p:extLst>
      <p:ext uri="{BB962C8B-B14F-4D97-AF65-F5344CB8AC3E}">
        <p14:creationId xmlns:p14="http://schemas.microsoft.com/office/powerpoint/2010/main" val="306726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1264</Words>
  <Application>Microsoft Office PowerPoint</Application>
  <PresentationFormat>Custom</PresentationFormat>
  <Paragraphs>116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Hiền Lê</dc:creator>
  <cp:lastModifiedBy>Admin</cp:lastModifiedBy>
  <cp:revision>100</cp:revision>
  <dcterms:created xsi:type="dcterms:W3CDTF">2021-02-23T04:34:03Z</dcterms:created>
  <dcterms:modified xsi:type="dcterms:W3CDTF">2021-05-14T03:47:10Z</dcterms:modified>
</cp:coreProperties>
</file>